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media/image1.jpeg" ContentType="image/jpeg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 Light"/>
      </a:defRPr>
    </a:lvl1pPr>
    <a:lvl2pPr marL="0" marR="0" indent="3429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 Light"/>
      </a:defRPr>
    </a:lvl2pPr>
    <a:lvl3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 Light"/>
      </a:defRPr>
    </a:lvl3pPr>
    <a:lvl4pPr marL="0" marR="0" indent="10287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 Light"/>
      </a:defRPr>
    </a:lvl4pPr>
    <a:lvl5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 Light"/>
      </a:defRPr>
    </a:lvl5pPr>
    <a:lvl6pPr marL="0" marR="0" indent="17145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 Light"/>
      </a:defRPr>
    </a:lvl6pPr>
    <a:lvl7pPr marL="0" marR="0" indent="2057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 Light"/>
      </a:defRPr>
    </a:lvl7pPr>
    <a:lvl8pPr marL="0" marR="0" indent="24003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 Light"/>
      </a:defRPr>
    </a:lvl8pPr>
    <a:lvl9pPr marL="0" marR="0" indent="2743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8F44A2F1-9E1F-4B54-A3A2-5F16C0AD49E2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2D2D2">
              <a:alpha val="30000"/>
            </a:srgbClr>
          </a:solidFill>
        </a:fill>
      </a:tcStyle>
    </a:band2H>
    <a:firstCol>
      <a:tcTxStyle b="off" i="off">
        <a:fontRef idx="maj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CBCBCB"/>
          </a:solidFill>
        </a:fill>
      </a:tcStyle>
    </a:firstCol>
    <a:lastRow>
      <a:tcTxStyle b="off" i="off">
        <a:fontRef idx="maj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CBCBCB"/>
          </a:solidFill>
        </a:fill>
      </a:tcStyle>
    </a:lastRow>
    <a:firstRow>
      <a:tcTxStyle b="off" i="off">
        <a:fontRef idx="maj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CBCBCB"/>
          </a:solidFill>
        </a:fill>
      </a:tcStyle>
    </a:firstRow>
  </a:tblStyle>
  <a:tblStyle styleId="{C7B018BB-80A7-4F77-B60F-C8B233D01FF8}" styleName="">
    <a:tblBg/>
    <a:wholeTbl>
      <a:tcTxStyle b="def" i="de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def" i="de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def" i="de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 b="def" i="def"/>
      <a:tcStyle>
        <a:tcBdr/>
        <a:fill>
          <a:solidFill>
            <a:srgbClr val="C3C2C2"/>
          </a:solidFill>
        </a:fill>
      </a:tcStyle>
    </a:band2H>
    <a:firstCol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def" i="de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CE5E6"/>
          </a:solidFill>
        </a:fill>
      </a:tcStyle>
    </a:band2H>
    <a:firstCol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def" i="de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 b="def" i="def"/>
      <a:tcStyle>
        <a:tcBdr/>
        <a:fill>
          <a:solidFill>
            <a:srgbClr val="DEDEDF"/>
          </a:solidFill>
        </a:fill>
      </a:tcStyle>
    </a:band2H>
    <a:firstCol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def" i="de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de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de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de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4C3C2611-4C71-4FC5-86AE-919BDF0F9419}" styleName="">
    <a:tblBg/>
    <a:wholeTbl>
      <a:tcTxStyle b="def" i="de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def" i="de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52" name="Shape 252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584200" latinLnBrk="0">
      <a:defRPr sz="2200">
        <a:latin typeface="Lucida Grande"/>
        <a:ea typeface="Lucida Grande"/>
        <a:cs typeface="Lucida Grande"/>
        <a:sym typeface="Lucida Grande"/>
      </a:defRPr>
    </a:lvl1pPr>
    <a:lvl2pPr indent="228600" defTabSz="584200" latinLnBrk="0">
      <a:defRPr sz="2200">
        <a:latin typeface="Lucida Grande"/>
        <a:ea typeface="Lucida Grande"/>
        <a:cs typeface="Lucida Grande"/>
        <a:sym typeface="Lucida Grande"/>
      </a:defRPr>
    </a:lvl2pPr>
    <a:lvl3pPr indent="457200" defTabSz="584200" latinLnBrk="0">
      <a:defRPr sz="2200">
        <a:latin typeface="Lucida Grande"/>
        <a:ea typeface="Lucida Grande"/>
        <a:cs typeface="Lucida Grande"/>
        <a:sym typeface="Lucida Grande"/>
      </a:defRPr>
    </a:lvl3pPr>
    <a:lvl4pPr indent="685800" defTabSz="584200" latinLnBrk="0">
      <a:defRPr sz="2200">
        <a:latin typeface="Lucida Grande"/>
        <a:ea typeface="Lucida Grande"/>
        <a:cs typeface="Lucida Grande"/>
        <a:sym typeface="Lucida Grande"/>
      </a:defRPr>
    </a:lvl4pPr>
    <a:lvl5pPr indent="914400" defTabSz="584200" latinLnBrk="0">
      <a:defRPr sz="2200">
        <a:latin typeface="Lucida Grande"/>
        <a:ea typeface="Lucida Grande"/>
        <a:cs typeface="Lucida Grande"/>
        <a:sym typeface="Lucida Grande"/>
      </a:defRPr>
    </a:lvl5pPr>
    <a:lvl6pPr indent="1143000" defTabSz="584200" latinLnBrk="0">
      <a:defRPr sz="2200">
        <a:latin typeface="Lucida Grande"/>
        <a:ea typeface="Lucida Grande"/>
        <a:cs typeface="Lucida Grande"/>
        <a:sym typeface="Lucida Grande"/>
      </a:defRPr>
    </a:lvl6pPr>
    <a:lvl7pPr indent="1371600" defTabSz="584200" latinLnBrk="0">
      <a:defRPr sz="2200">
        <a:latin typeface="Lucida Grande"/>
        <a:ea typeface="Lucida Grande"/>
        <a:cs typeface="Lucida Grande"/>
        <a:sym typeface="Lucida Grande"/>
      </a:defRPr>
    </a:lvl7pPr>
    <a:lvl8pPr indent="1600200" defTabSz="584200" latinLnBrk="0">
      <a:defRPr sz="2200">
        <a:latin typeface="Lucida Grande"/>
        <a:ea typeface="Lucida Grande"/>
        <a:cs typeface="Lucida Grande"/>
        <a:sym typeface="Lucida Grande"/>
      </a:defRPr>
    </a:lvl8pPr>
    <a:lvl9pPr indent="1828800" defTabSz="584200" latinLnBrk="0">
      <a:defRPr sz="2200">
        <a:latin typeface="Lucida Grande"/>
        <a:ea typeface="Lucida Grande"/>
        <a:cs typeface="Lucida Grande"/>
        <a:sym typeface="Lucida Grand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0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Line"/>
          <p:cNvSpPr/>
          <p:nvPr/>
        </p:nvSpPr>
        <p:spPr>
          <a:xfrm>
            <a:off x="647700" y="4749800"/>
            <a:ext cx="11709421" cy="127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pic>
        <p:nvPicPr>
          <p:cNvPr id="14" name="droppedImage.png" descr="dropped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424315" y="5016500"/>
            <a:ext cx="4716885" cy="1739900"/>
          </a:xfrm>
          <a:prstGeom prst="rect">
            <a:avLst/>
          </a:prstGeom>
          <a:ln w="12700">
            <a:miter lim="400000"/>
          </a:ln>
        </p:spPr>
      </p:pic>
      <p:sp>
        <p:nvSpPr>
          <p:cNvPr id="15" name="Title Text"/>
          <p:cNvSpPr txBox="1"/>
          <p:nvPr>
            <p:ph type="title"/>
          </p:nvPr>
        </p:nvSpPr>
        <p:spPr>
          <a:xfrm>
            <a:off x="571500" y="1320800"/>
            <a:ext cx="11861800" cy="31750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6" name="Body Level One…"/>
          <p:cNvSpPr txBox="1"/>
          <p:nvPr>
            <p:ph type="body" sz="half" idx="1"/>
          </p:nvPr>
        </p:nvSpPr>
        <p:spPr>
          <a:xfrm>
            <a:off x="571500" y="5016500"/>
            <a:ext cx="11861800" cy="3175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None/>
            </a:lvl1pPr>
            <a:lvl2pPr marL="0" indent="0">
              <a:spcBef>
                <a:spcPts val="0"/>
              </a:spcBef>
              <a:buSzTx/>
              <a:buNone/>
            </a:lvl2pPr>
            <a:lvl3pPr marL="0" indent="0">
              <a:spcBef>
                <a:spcPts val="0"/>
              </a:spcBef>
              <a:buSzTx/>
              <a:buNone/>
            </a:lvl3pPr>
            <a:lvl4pPr marL="0" indent="0">
              <a:spcBef>
                <a:spcPts val="0"/>
              </a:spcBef>
              <a:buSzTx/>
              <a:buNone/>
            </a:lvl4pPr>
            <a:lvl5pPr marL="0" indent="0">
              <a:spcBef>
                <a:spcPts val="0"/>
              </a:spcBef>
              <a:buSzTx/>
              <a:buNone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" name="Slide Number"/>
          <p:cNvSpPr txBox="1"/>
          <p:nvPr>
            <p:ph type="sldNum" sz="quarter" idx="2"/>
          </p:nvPr>
        </p:nvSpPr>
        <p:spPr>
          <a:xfrm>
            <a:off x="12268200" y="9194800"/>
            <a:ext cx="312014" cy="299822"/>
          </a:xfrm>
          <a:prstGeom prst="rect">
            <a:avLst/>
          </a:prstGeom>
        </p:spPr>
        <p:txBody>
          <a:bodyPr/>
          <a:lstStyle>
            <a:lvl1pPr algn="l"/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Line"/>
          <p:cNvSpPr/>
          <p:nvPr/>
        </p:nvSpPr>
        <p:spPr>
          <a:xfrm>
            <a:off x="647700" y="4749800"/>
            <a:ext cx="4882122" cy="127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97" name="Image"/>
          <p:cNvSpPr/>
          <p:nvPr>
            <p:ph type="pic" idx="13"/>
          </p:nvPr>
        </p:nvSpPr>
        <p:spPr>
          <a:xfrm>
            <a:off x="6481167" y="-146050"/>
            <a:ext cx="6654801" cy="9904215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98" name="Title Text"/>
          <p:cNvSpPr txBox="1"/>
          <p:nvPr>
            <p:ph type="title"/>
          </p:nvPr>
        </p:nvSpPr>
        <p:spPr>
          <a:xfrm>
            <a:off x="571500" y="1320800"/>
            <a:ext cx="5080000" cy="31750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99" name="Body Level One…"/>
          <p:cNvSpPr txBox="1"/>
          <p:nvPr>
            <p:ph type="body" sz="quarter" idx="1"/>
          </p:nvPr>
        </p:nvSpPr>
        <p:spPr>
          <a:xfrm>
            <a:off x="571500" y="5016500"/>
            <a:ext cx="5080000" cy="3175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None/>
              <a:defRPr>
                <a:solidFill>
                  <a:srgbClr val="747474"/>
                </a:solidFill>
              </a:defRPr>
            </a:lvl1pPr>
            <a:lvl2pPr marL="0" indent="0">
              <a:spcBef>
                <a:spcPts val="0"/>
              </a:spcBef>
              <a:buSzTx/>
              <a:buNone/>
              <a:defRPr>
                <a:solidFill>
                  <a:srgbClr val="747474"/>
                </a:solidFill>
              </a:defRPr>
            </a:lvl2pPr>
            <a:lvl3pPr marL="0" indent="0">
              <a:spcBef>
                <a:spcPts val="0"/>
              </a:spcBef>
              <a:buSzTx/>
              <a:buNone/>
              <a:defRPr>
                <a:solidFill>
                  <a:srgbClr val="747474"/>
                </a:solidFill>
              </a:defRPr>
            </a:lvl3pPr>
            <a:lvl4pPr marL="0" indent="0">
              <a:spcBef>
                <a:spcPts val="0"/>
              </a:spcBef>
              <a:buSzTx/>
              <a:buNone/>
              <a:defRPr>
                <a:solidFill>
                  <a:srgbClr val="747474"/>
                </a:solidFill>
              </a:defRPr>
            </a:lvl4pPr>
            <a:lvl5pPr marL="0" indent="0">
              <a:spcBef>
                <a:spcPts val="0"/>
              </a:spcBef>
              <a:buSzTx/>
              <a:buNone/>
              <a:defRPr>
                <a:solidFill>
                  <a:srgbClr val="747474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0" name="Slide Number"/>
          <p:cNvSpPr txBox="1"/>
          <p:nvPr>
            <p:ph type="sldNum" sz="quarter" idx="2"/>
          </p:nvPr>
        </p:nvSpPr>
        <p:spPr>
          <a:xfrm>
            <a:off x="508000" y="9194800"/>
            <a:ext cx="312014" cy="299822"/>
          </a:xfrm>
          <a:prstGeom prst="rect">
            <a:avLst/>
          </a:prstGeom>
        </p:spPr>
        <p:txBody>
          <a:bodyPr/>
          <a:lstStyle>
            <a:lvl1pPr algn="l"/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Line"/>
          <p:cNvSpPr/>
          <p:nvPr/>
        </p:nvSpPr>
        <p:spPr>
          <a:xfrm>
            <a:off x="647700" y="1968500"/>
            <a:ext cx="4876867" cy="127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08" name="Image"/>
          <p:cNvSpPr/>
          <p:nvPr>
            <p:ph type="pic" idx="13"/>
          </p:nvPr>
        </p:nvSpPr>
        <p:spPr>
          <a:xfrm>
            <a:off x="6481167" y="-146050"/>
            <a:ext cx="6654801" cy="9904215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09" name="Title Text"/>
          <p:cNvSpPr txBox="1"/>
          <p:nvPr>
            <p:ph type="title"/>
          </p:nvPr>
        </p:nvSpPr>
        <p:spPr>
          <a:xfrm>
            <a:off x="571500" y="330200"/>
            <a:ext cx="5080000" cy="13970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10" name="Body Level One…"/>
          <p:cNvSpPr txBox="1"/>
          <p:nvPr>
            <p:ph type="body" sz="half" idx="1"/>
          </p:nvPr>
        </p:nvSpPr>
        <p:spPr>
          <a:xfrm>
            <a:off x="571500" y="2324100"/>
            <a:ext cx="5080000" cy="6565900"/>
          </a:xfrm>
          <a:prstGeom prst="rect">
            <a:avLst/>
          </a:prstGeom>
        </p:spPr>
        <p:txBody>
          <a:bodyPr/>
          <a:lstStyle>
            <a:lvl1pPr>
              <a:spcBef>
                <a:spcPts val="4800"/>
              </a:spcBef>
              <a:defRPr>
                <a:solidFill>
                  <a:srgbClr val="747474"/>
                </a:solidFill>
              </a:defRPr>
            </a:lvl1pPr>
            <a:lvl2pPr>
              <a:spcBef>
                <a:spcPts val="4800"/>
              </a:spcBef>
              <a:defRPr>
                <a:solidFill>
                  <a:srgbClr val="747474"/>
                </a:solidFill>
              </a:defRPr>
            </a:lvl2pPr>
            <a:lvl3pPr>
              <a:spcBef>
                <a:spcPts val="4800"/>
              </a:spcBef>
              <a:defRPr>
                <a:solidFill>
                  <a:srgbClr val="747474"/>
                </a:solidFill>
              </a:defRPr>
            </a:lvl3pPr>
            <a:lvl4pPr>
              <a:spcBef>
                <a:spcPts val="4800"/>
              </a:spcBef>
              <a:defRPr>
                <a:solidFill>
                  <a:srgbClr val="747474"/>
                </a:solidFill>
              </a:defRPr>
            </a:lvl4pPr>
            <a:lvl5pPr>
              <a:spcBef>
                <a:spcPts val="4800"/>
              </a:spcBef>
              <a:defRPr>
                <a:solidFill>
                  <a:srgbClr val="747474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1" name="Slide Number"/>
          <p:cNvSpPr txBox="1"/>
          <p:nvPr>
            <p:ph type="sldNum" sz="quarter" idx="2"/>
          </p:nvPr>
        </p:nvSpPr>
        <p:spPr>
          <a:xfrm>
            <a:off x="510743" y="9194800"/>
            <a:ext cx="312014" cy="299822"/>
          </a:xfrm>
          <a:prstGeom prst="rect">
            <a:avLst/>
          </a:prstGeom>
        </p:spPr>
        <p:txBody>
          <a:bodyPr/>
          <a:lstStyle>
            <a:lvl1pPr algn="l"/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hoto - 2 Up Landsca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Line"/>
          <p:cNvSpPr/>
          <p:nvPr/>
        </p:nvSpPr>
        <p:spPr>
          <a:xfrm flipH="1">
            <a:off x="6502399" y="1803400"/>
            <a:ext cx="1" cy="4318000"/>
          </a:xfrm>
          <a:prstGeom prst="line">
            <a:avLst/>
          </a:prstGeom>
          <a:ln w="12700">
            <a:solidFill>
              <a:srgbClr val="ABABAB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19" name="Image"/>
          <p:cNvSpPr/>
          <p:nvPr>
            <p:ph type="pic" sz="half" idx="13"/>
          </p:nvPr>
        </p:nvSpPr>
        <p:spPr>
          <a:xfrm>
            <a:off x="6040708" y="1640743"/>
            <a:ext cx="6965737" cy="4651900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20" name="Image"/>
          <p:cNvSpPr/>
          <p:nvPr>
            <p:ph type="pic" sz="half" idx="14"/>
          </p:nvPr>
        </p:nvSpPr>
        <p:spPr>
          <a:xfrm>
            <a:off x="330200" y="1701800"/>
            <a:ext cx="6960197" cy="4648200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21" name="Body Level One…"/>
          <p:cNvSpPr txBox="1"/>
          <p:nvPr>
            <p:ph type="body" sz="quarter" idx="1"/>
          </p:nvPr>
        </p:nvSpPr>
        <p:spPr>
          <a:xfrm>
            <a:off x="431800" y="8813800"/>
            <a:ext cx="8255000" cy="8128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None/>
              <a:defRPr sz="2000">
                <a:solidFill>
                  <a:srgbClr val="868686"/>
                </a:solidFill>
              </a:defRPr>
            </a:lvl1pPr>
            <a:lvl2pPr marL="0" indent="0">
              <a:spcBef>
                <a:spcPts val="0"/>
              </a:spcBef>
              <a:buSzTx/>
              <a:buNone/>
              <a:defRPr sz="2000">
                <a:solidFill>
                  <a:srgbClr val="868686"/>
                </a:solidFill>
              </a:defRPr>
            </a:lvl2pPr>
            <a:lvl3pPr marL="0" indent="0">
              <a:spcBef>
                <a:spcPts val="0"/>
              </a:spcBef>
              <a:buSzTx/>
              <a:buNone/>
              <a:defRPr sz="2000">
                <a:solidFill>
                  <a:srgbClr val="868686"/>
                </a:solidFill>
              </a:defRPr>
            </a:lvl3pPr>
            <a:lvl4pPr marL="0" indent="0">
              <a:spcBef>
                <a:spcPts val="0"/>
              </a:spcBef>
              <a:buSzTx/>
              <a:buNone/>
              <a:defRPr sz="2000">
                <a:solidFill>
                  <a:srgbClr val="868686"/>
                </a:solidFill>
              </a:defRPr>
            </a:lvl4pPr>
            <a:lvl5pPr marL="0" indent="0">
              <a:spcBef>
                <a:spcPts val="0"/>
              </a:spcBef>
              <a:buSzTx/>
              <a:buNone/>
              <a:defRPr sz="2000">
                <a:solidFill>
                  <a:srgbClr val="868686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hoto - 2 Up Portrait &amp; Landsca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Line"/>
          <p:cNvSpPr/>
          <p:nvPr/>
        </p:nvSpPr>
        <p:spPr>
          <a:xfrm flipH="1">
            <a:off x="4432299" y="1778000"/>
            <a:ext cx="1" cy="5054600"/>
          </a:xfrm>
          <a:prstGeom prst="line">
            <a:avLst/>
          </a:prstGeom>
          <a:ln w="12700">
            <a:solidFill>
              <a:srgbClr val="ABABAB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30" name="Image"/>
          <p:cNvSpPr/>
          <p:nvPr>
            <p:ph type="pic" sz="half" idx="13"/>
          </p:nvPr>
        </p:nvSpPr>
        <p:spPr>
          <a:xfrm>
            <a:off x="-414201" y="1647535"/>
            <a:ext cx="7354056" cy="5363642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31" name="Image"/>
          <p:cNvSpPr/>
          <p:nvPr>
            <p:ph type="pic" idx="14"/>
          </p:nvPr>
        </p:nvSpPr>
        <p:spPr>
          <a:xfrm>
            <a:off x="3792931" y="1077019"/>
            <a:ext cx="9012626" cy="6018865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32" name="Body Level One…"/>
          <p:cNvSpPr txBox="1"/>
          <p:nvPr>
            <p:ph type="body" sz="quarter" idx="1"/>
          </p:nvPr>
        </p:nvSpPr>
        <p:spPr>
          <a:xfrm>
            <a:off x="431800" y="8813800"/>
            <a:ext cx="8255000" cy="8128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None/>
              <a:defRPr sz="2000">
                <a:solidFill>
                  <a:srgbClr val="868686"/>
                </a:solidFill>
              </a:defRPr>
            </a:lvl1pPr>
            <a:lvl2pPr marL="0" indent="0">
              <a:spcBef>
                <a:spcPts val="0"/>
              </a:spcBef>
              <a:buSzTx/>
              <a:buNone/>
              <a:defRPr sz="2000">
                <a:solidFill>
                  <a:srgbClr val="868686"/>
                </a:solidFill>
              </a:defRPr>
            </a:lvl2pPr>
            <a:lvl3pPr marL="0" indent="0">
              <a:spcBef>
                <a:spcPts val="0"/>
              </a:spcBef>
              <a:buSzTx/>
              <a:buNone/>
              <a:defRPr sz="2000">
                <a:solidFill>
                  <a:srgbClr val="868686"/>
                </a:solidFill>
              </a:defRPr>
            </a:lvl3pPr>
            <a:lvl4pPr marL="0" indent="0">
              <a:spcBef>
                <a:spcPts val="0"/>
              </a:spcBef>
              <a:buSzTx/>
              <a:buNone/>
              <a:defRPr sz="2000">
                <a:solidFill>
                  <a:srgbClr val="868686"/>
                </a:solidFill>
              </a:defRPr>
            </a:lvl4pPr>
            <a:lvl5pPr marL="0" indent="0">
              <a:spcBef>
                <a:spcPts val="0"/>
              </a:spcBef>
              <a:buSzTx/>
              <a:buNone/>
              <a:defRPr sz="2000">
                <a:solidFill>
                  <a:srgbClr val="868686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hoto - 2 Up Portra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Line"/>
          <p:cNvSpPr/>
          <p:nvPr/>
        </p:nvSpPr>
        <p:spPr>
          <a:xfrm flipH="1">
            <a:off x="6489699" y="508000"/>
            <a:ext cx="1" cy="8013731"/>
          </a:xfrm>
          <a:prstGeom prst="line">
            <a:avLst/>
          </a:prstGeom>
          <a:ln w="12700">
            <a:solidFill>
              <a:srgbClr val="ABABAB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41" name="Image"/>
          <p:cNvSpPr/>
          <p:nvPr>
            <p:ph type="pic" idx="13"/>
          </p:nvPr>
        </p:nvSpPr>
        <p:spPr>
          <a:xfrm>
            <a:off x="-800100" y="509193"/>
            <a:ext cx="11039774" cy="80518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42" name="Image"/>
          <p:cNvSpPr/>
          <p:nvPr>
            <p:ph type="pic" idx="14"/>
          </p:nvPr>
        </p:nvSpPr>
        <p:spPr>
          <a:xfrm>
            <a:off x="6615466" y="-234950"/>
            <a:ext cx="5998935" cy="8928100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43" name="Body Level One…"/>
          <p:cNvSpPr txBox="1"/>
          <p:nvPr>
            <p:ph type="body" sz="quarter" idx="1"/>
          </p:nvPr>
        </p:nvSpPr>
        <p:spPr>
          <a:xfrm>
            <a:off x="431800" y="8813800"/>
            <a:ext cx="8255000" cy="8128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None/>
              <a:defRPr sz="2000">
                <a:solidFill>
                  <a:srgbClr val="868686"/>
                </a:solidFill>
              </a:defRPr>
            </a:lvl1pPr>
            <a:lvl2pPr marL="0" indent="0">
              <a:spcBef>
                <a:spcPts val="0"/>
              </a:spcBef>
              <a:buSzTx/>
              <a:buNone/>
              <a:defRPr sz="2000">
                <a:solidFill>
                  <a:srgbClr val="868686"/>
                </a:solidFill>
              </a:defRPr>
            </a:lvl2pPr>
            <a:lvl3pPr marL="0" indent="0">
              <a:spcBef>
                <a:spcPts val="0"/>
              </a:spcBef>
              <a:buSzTx/>
              <a:buNone/>
              <a:defRPr sz="2000">
                <a:solidFill>
                  <a:srgbClr val="868686"/>
                </a:solidFill>
              </a:defRPr>
            </a:lvl3pPr>
            <a:lvl4pPr marL="0" indent="0">
              <a:spcBef>
                <a:spcPts val="0"/>
              </a:spcBef>
              <a:buSzTx/>
              <a:buNone/>
              <a:defRPr sz="2000">
                <a:solidFill>
                  <a:srgbClr val="868686"/>
                </a:solidFill>
              </a:defRPr>
            </a:lvl4pPr>
            <a:lvl5pPr marL="0" indent="0">
              <a:spcBef>
                <a:spcPts val="0"/>
              </a:spcBef>
              <a:buSzTx/>
              <a:buNone/>
              <a:defRPr sz="2000">
                <a:solidFill>
                  <a:srgbClr val="868686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hoto - 3 Up Portra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Line"/>
          <p:cNvSpPr/>
          <p:nvPr/>
        </p:nvSpPr>
        <p:spPr>
          <a:xfrm flipH="1">
            <a:off x="4444998" y="1777968"/>
            <a:ext cx="1" cy="5067381"/>
          </a:xfrm>
          <a:prstGeom prst="line">
            <a:avLst/>
          </a:prstGeom>
          <a:ln w="12700">
            <a:solidFill>
              <a:srgbClr val="ABABAB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52" name="Line"/>
          <p:cNvSpPr/>
          <p:nvPr/>
        </p:nvSpPr>
        <p:spPr>
          <a:xfrm flipH="1">
            <a:off x="8547098" y="1777968"/>
            <a:ext cx="1" cy="5067381"/>
          </a:xfrm>
          <a:prstGeom prst="line">
            <a:avLst/>
          </a:prstGeom>
          <a:ln w="12700">
            <a:solidFill>
              <a:srgbClr val="ABABAB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53" name="Image"/>
          <p:cNvSpPr/>
          <p:nvPr>
            <p:ph type="pic" sz="half" idx="13"/>
          </p:nvPr>
        </p:nvSpPr>
        <p:spPr>
          <a:xfrm>
            <a:off x="-3403600" y="1612900"/>
            <a:ext cx="8082196" cy="5397500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54" name="Image"/>
          <p:cNvSpPr/>
          <p:nvPr>
            <p:ph type="pic" idx="14"/>
          </p:nvPr>
        </p:nvSpPr>
        <p:spPr>
          <a:xfrm>
            <a:off x="7009166" y="-1035050"/>
            <a:ext cx="5998935" cy="8928100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55" name="Image"/>
          <p:cNvSpPr/>
          <p:nvPr>
            <p:ph type="pic" sz="half" idx="15"/>
          </p:nvPr>
        </p:nvSpPr>
        <p:spPr>
          <a:xfrm>
            <a:off x="3201348" y="1263662"/>
            <a:ext cx="7806387" cy="5693546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56" name="Body Level One…"/>
          <p:cNvSpPr txBox="1"/>
          <p:nvPr>
            <p:ph type="body" sz="quarter" idx="1"/>
          </p:nvPr>
        </p:nvSpPr>
        <p:spPr>
          <a:xfrm>
            <a:off x="431800" y="8813800"/>
            <a:ext cx="8255000" cy="8128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None/>
              <a:defRPr sz="2000">
                <a:solidFill>
                  <a:srgbClr val="868686"/>
                </a:solidFill>
              </a:defRPr>
            </a:lvl1pPr>
            <a:lvl2pPr marL="0" indent="0">
              <a:spcBef>
                <a:spcPts val="0"/>
              </a:spcBef>
              <a:buSzTx/>
              <a:buNone/>
              <a:defRPr sz="2000">
                <a:solidFill>
                  <a:srgbClr val="868686"/>
                </a:solidFill>
              </a:defRPr>
            </a:lvl2pPr>
            <a:lvl3pPr marL="0" indent="0">
              <a:spcBef>
                <a:spcPts val="0"/>
              </a:spcBef>
              <a:buSzTx/>
              <a:buNone/>
              <a:defRPr sz="2000">
                <a:solidFill>
                  <a:srgbClr val="868686"/>
                </a:solidFill>
              </a:defRPr>
            </a:lvl3pPr>
            <a:lvl4pPr marL="0" indent="0">
              <a:spcBef>
                <a:spcPts val="0"/>
              </a:spcBef>
              <a:buSzTx/>
              <a:buNone/>
              <a:defRPr sz="2000">
                <a:solidFill>
                  <a:srgbClr val="868686"/>
                </a:solidFill>
              </a:defRPr>
            </a:lvl4pPr>
            <a:lvl5pPr marL="0" indent="0">
              <a:spcBef>
                <a:spcPts val="0"/>
              </a:spcBef>
              <a:buSzTx/>
              <a:buNone/>
              <a:defRPr sz="2000">
                <a:solidFill>
                  <a:srgbClr val="868686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hoto - B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Image"/>
          <p:cNvSpPr/>
          <p:nvPr>
            <p:ph type="pic" idx="13"/>
          </p:nvPr>
        </p:nvSpPr>
        <p:spPr>
          <a:xfrm>
            <a:off x="241300" y="305993"/>
            <a:ext cx="12522200" cy="91330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65" name="Body Level One…"/>
          <p:cNvSpPr txBox="1"/>
          <p:nvPr>
            <p:ph type="body" sz="quarter" idx="1"/>
          </p:nvPr>
        </p:nvSpPr>
        <p:spPr>
          <a:xfrm>
            <a:off x="431800" y="8813800"/>
            <a:ext cx="8255000" cy="8128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None/>
              <a:defRPr sz="2000">
                <a:solidFill>
                  <a:srgbClr val="868686"/>
                </a:solidFill>
              </a:defRPr>
            </a:lvl1pPr>
            <a:lvl2pPr marL="0" indent="0">
              <a:spcBef>
                <a:spcPts val="0"/>
              </a:spcBef>
              <a:buSzTx/>
              <a:buNone/>
              <a:defRPr sz="2000">
                <a:solidFill>
                  <a:srgbClr val="868686"/>
                </a:solidFill>
              </a:defRPr>
            </a:lvl2pPr>
            <a:lvl3pPr marL="0" indent="0">
              <a:spcBef>
                <a:spcPts val="0"/>
              </a:spcBef>
              <a:buSzTx/>
              <a:buNone/>
              <a:defRPr sz="2000">
                <a:solidFill>
                  <a:srgbClr val="868686"/>
                </a:solidFill>
              </a:defRPr>
            </a:lvl3pPr>
            <a:lvl4pPr marL="0" indent="0">
              <a:spcBef>
                <a:spcPts val="0"/>
              </a:spcBef>
              <a:buSzTx/>
              <a:buNone/>
              <a:defRPr sz="2000">
                <a:solidFill>
                  <a:srgbClr val="868686"/>
                </a:solidFill>
              </a:defRPr>
            </a:lvl4pPr>
            <a:lvl5pPr marL="0" indent="0">
              <a:spcBef>
                <a:spcPts val="0"/>
              </a:spcBef>
              <a:buSzTx/>
              <a:buNone/>
              <a:defRPr sz="2000">
                <a:solidFill>
                  <a:srgbClr val="868686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Line"/>
          <p:cNvSpPr/>
          <p:nvPr/>
        </p:nvSpPr>
        <p:spPr>
          <a:xfrm flipH="1">
            <a:off x="6489698" y="520668"/>
            <a:ext cx="1" cy="7962963"/>
          </a:xfrm>
          <a:prstGeom prst="line">
            <a:avLst/>
          </a:prstGeom>
          <a:ln w="12700">
            <a:solidFill>
              <a:srgbClr val="ABABAB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74" name="Line"/>
          <p:cNvSpPr/>
          <p:nvPr/>
        </p:nvSpPr>
        <p:spPr>
          <a:xfrm>
            <a:off x="6489696" y="4476750"/>
            <a:ext cx="5994408" cy="127"/>
          </a:xfrm>
          <a:prstGeom prst="line">
            <a:avLst/>
          </a:prstGeom>
          <a:ln w="12700">
            <a:solidFill>
              <a:srgbClr val="ABABAB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75" name="Image"/>
          <p:cNvSpPr/>
          <p:nvPr>
            <p:ph type="pic" idx="13"/>
          </p:nvPr>
        </p:nvSpPr>
        <p:spPr>
          <a:xfrm>
            <a:off x="506766" y="-234950"/>
            <a:ext cx="5998935" cy="8928100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76" name="Image"/>
          <p:cNvSpPr/>
          <p:nvPr>
            <p:ph type="pic" sz="quarter" idx="14"/>
          </p:nvPr>
        </p:nvSpPr>
        <p:spPr>
          <a:xfrm>
            <a:off x="6634195" y="431800"/>
            <a:ext cx="5918201" cy="3952329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77" name="Image"/>
          <p:cNvSpPr/>
          <p:nvPr>
            <p:ph type="pic" sz="half" idx="15"/>
          </p:nvPr>
        </p:nvSpPr>
        <p:spPr>
          <a:xfrm>
            <a:off x="5917141" y="4016137"/>
            <a:ext cx="6693960" cy="44704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78" name="Body Level One…"/>
          <p:cNvSpPr txBox="1"/>
          <p:nvPr>
            <p:ph type="body" sz="quarter" idx="1"/>
          </p:nvPr>
        </p:nvSpPr>
        <p:spPr>
          <a:xfrm>
            <a:off x="431800" y="8813800"/>
            <a:ext cx="8255000" cy="8128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None/>
              <a:defRPr sz="2000">
                <a:solidFill>
                  <a:srgbClr val="868686"/>
                </a:solidFill>
              </a:defRPr>
            </a:lvl1pPr>
            <a:lvl2pPr marL="0" indent="0">
              <a:spcBef>
                <a:spcPts val="0"/>
              </a:spcBef>
              <a:buSzTx/>
              <a:buNone/>
              <a:defRPr sz="2000">
                <a:solidFill>
                  <a:srgbClr val="868686"/>
                </a:solidFill>
              </a:defRPr>
            </a:lvl2pPr>
            <a:lvl3pPr marL="0" indent="0">
              <a:spcBef>
                <a:spcPts val="0"/>
              </a:spcBef>
              <a:buSzTx/>
              <a:buNone/>
              <a:defRPr sz="2000">
                <a:solidFill>
                  <a:srgbClr val="868686"/>
                </a:solidFill>
              </a:defRPr>
            </a:lvl3pPr>
            <a:lvl4pPr marL="0" indent="0">
              <a:spcBef>
                <a:spcPts val="0"/>
              </a:spcBef>
              <a:buSzTx/>
              <a:buNone/>
              <a:defRPr sz="2000">
                <a:solidFill>
                  <a:srgbClr val="868686"/>
                </a:solidFill>
              </a:defRPr>
            </a:lvl4pPr>
            <a:lvl5pPr marL="0" indent="0">
              <a:spcBef>
                <a:spcPts val="0"/>
              </a:spcBef>
              <a:buSzTx/>
              <a:buNone/>
              <a:defRPr sz="2000">
                <a:solidFill>
                  <a:srgbClr val="868686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hoto - 4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Line"/>
          <p:cNvSpPr/>
          <p:nvPr/>
        </p:nvSpPr>
        <p:spPr>
          <a:xfrm flipH="1">
            <a:off x="9067798" y="520668"/>
            <a:ext cx="1" cy="7962963"/>
          </a:xfrm>
          <a:prstGeom prst="line">
            <a:avLst/>
          </a:prstGeom>
          <a:ln w="12700">
            <a:solidFill>
              <a:srgbClr val="ABABAB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87" name="Line"/>
          <p:cNvSpPr/>
          <p:nvPr/>
        </p:nvSpPr>
        <p:spPr>
          <a:xfrm>
            <a:off x="9067796" y="3092450"/>
            <a:ext cx="3429023" cy="127"/>
          </a:xfrm>
          <a:prstGeom prst="line">
            <a:avLst/>
          </a:prstGeom>
          <a:ln w="12700">
            <a:solidFill>
              <a:srgbClr val="ABABAB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88" name="Line"/>
          <p:cNvSpPr/>
          <p:nvPr/>
        </p:nvSpPr>
        <p:spPr>
          <a:xfrm>
            <a:off x="9067796" y="5873750"/>
            <a:ext cx="3429023" cy="127"/>
          </a:xfrm>
          <a:prstGeom prst="line">
            <a:avLst/>
          </a:prstGeom>
          <a:ln w="12700">
            <a:solidFill>
              <a:srgbClr val="ABABAB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89" name="Image"/>
          <p:cNvSpPr/>
          <p:nvPr>
            <p:ph type="pic" idx="13"/>
          </p:nvPr>
        </p:nvSpPr>
        <p:spPr>
          <a:xfrm>
            <a:off x="-800100" y="509193"/>
            <a:ext cx="11039774" cy="80518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90" name="Image"/>
          <p:cNvSpPr/>
          <p:nvPr>
            <p:ph type="pic" sz="quarter" idx="14"/>
          </p:nvPr>
        </p:nvSpPr>
        <p:spPr>
          <a:xfrm>
            <a:off x="8837910" y="3187700"/>
            <a:ext cx="3803386" cy="2540000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91" name="Image"/>
          <p:cNvSpPr/>
          <p:nvPr>
            <p:ph type="pic" sz="quarter" idx="15"/>
          </p:nvPr>
        </p:nvSpPr>
        <p:spPr>
          <a:xfrm>
            <a:off x="8877302" y="5993009"/>
            <a:ext cx="3733800" cy="2493529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92" name="Image"/>
          <p:cNvSpPr/>
          <p:nvPr>
            <p:ph type="pic" sz="quarter" idx="16"/>
          </p:nvPr>
        </p:nvSpPr>
        <p:spPr>
          <a:xfrm>
            <a:off x="9207500" y="-107950"/>
            <a:ext cx="3365500" cy="500881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93" name="Body Level One…"/>
          <p:cNvSpPr txBox="1"/>
          <p:nvPr>
            <p:ph type="body" sz="quarter" idx="1"/>
          </p:nvPr>
        </p:nvSpPr>
        <p:spPr>
          <a:xfrm>
            <a:off x="431800" y="8813800"/>
            <a:ext cx="8255000" cy="8128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None/>
              <a:defRPr sz="2000">
                <a:solidFill>
                  <a:srgbClr val="868686"/>
                </a:solidFill>
              </a:defRPr>
            </a:lvl1pPr>
            <a:lvl2pPr marL="0" indent="0">
              <a:spcBef>
                <a:spcPts val="0"/>
              </a:spcBef>
              <a:buSzTx/>
              <a:buNone/>
              <a:defRPr sz="2000">
                <a:solidFill>
                  <a:srgbClr val="868686"/>
                </a:solidFill>
              </a:defRPr>
            </a:lvl2pPr>
            <a:lvl3pPr marL="0" indent="0">
              <a:spcBef>
                <a:spcPts val="0"/>
              </a:spcBef>
              <a:buSzTx/>
              <a:buNone/>
              <a:defRPr sz="2000">
                <a:solidFill>
                  <a:srgbClr val="868686"/>
                </a:solidFill>
              </a:defRPr>
            </a:lvl3pPr>
            <a:lvl4pPr marL="0" indent="0">
              <a:spcBef>
                <a:spcPts val="0"/>
              </a:spcBef>
              <a:buSzTx/>
              <a:buNone/>
              <a:defRPr sz="2000">
                <a:solidFill>
                  <a:srgbClr val="868686"/>
                </a:solidFill>
              </a:defRPr>
            </a:lvl4pPr>
            <a:lvl5pPr marL="0" indent="0">
              <a:spcBef>
                <a:spcPts val="0"/>
              </a:spcBef>
              <a:buSzTx/>
              <a:buNone/>
              <a:defRPr sz="2000">
                <a:solidFill>
                  <a:srgbClr val="868686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&amp; Bullets -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Line"/>
          <p:cNvSpPr/>
          <p:nvPr/>
        </p:nvSpPr>
        <p:spPr>
          <a:xfrm>
            <a:off x="647700" y="1968500"/>
            <a:ext cx="11709400" cy="127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02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03" name="Body Level One…"/>
          <p:cNvSpPr txBox="1"/>
          <p:nvPr>
            <p:ph type="body" sz="half" idx="1"/>
          </p:nvPr>
        </p:nvSpPr>
        <p:spPr>
          <a:xfrm>
            <a:off x="571500" y="2324100"/>
            <a:ext cx="5080000" cy="6565900"/>
          </a:xfrm>
          <a:prstGeom prst="rect">
            <a:avLst/>
          </a:prstGeom>
        </p:spPr>
        <p:txBody>
          <a:bodyPr/>
          <a:lstStyle>
            <a:lvl1pPr>
              <a:spcBef>
                <a:spcPts val="4800"/>
              </a:spcBef>
              <a:defRPr>
                <a:solidFill>
                  <a:srgbClr val="747474"/>
                </a:solidFill>
              </a:defRPr>
            </a:lvl1pPr>
            <a:lvl2pPr>
              <a:spcBef>
                <a:spcPts val="4800"/>
              </a:spcBef>
              <a:defRPr>
                <a:solidFill>
                  <a:srgbClr val="747474"/>
                </a:solidFill>
              </a:defRPr>
            </a:lvl2pPr>
            <a:lvl3pPr>
              <a:spcBef>
                <a:spcPts val="4800"/>
              </a:spcBef>
              <a:defRPr>
                <a:solidFill>
                  <a:srgbClr val="747474"/>
                </a:solidFill>
              </a:defRPr>
            </a:lvl3pPr>
            <a:lvl4pPr>
              <a:spcBef>
                <a:spcPts val="4800"/>
              </a:spcBef>
              <a:defRPr>
                <a:solidFill>
                  <a:srgbClr val="747474"/>
                </a:solidFill>
              </a:defRPr>
            </a:lvl4pPr>
            <a:lvl5pPr>
              <a:spcBef>
                <a:spcPts val="4800"/>
              </a:spcBef>
              <a:defRPr>
                <a:solidFill>
                  <a:srgbClr val="747474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5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&amp; Bullets -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Line"/>
          <p:cNvSpPr/>
          <p:nvPr/>
        </p:nvSpPr>
        <p:spPr>
          <a:xfrm>
            <a:off x="647700" y="1968500"/>
            <a:ext cx="11709400" cy="127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12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13" name="Body Level One…"/>
          <p:cNvSpPr txBox="1"/>
          <p:nvPr>
            <p:ph type="body" sz="half" idx="1"/>
          </p:nvPr>
        </p:nvSpPr>
        <p:spPr>
          <a:xfrm>
            <a:off x="8369300" y="2324100"/>
            <a:ext cx="4064000" cy="6565900"/>
          </a:xfrm>
          <a:prstGeom prst="rect">
            <a:avLst/>
          </a:prstGeom>
        </p:spPr>
        <p:txBody>
          <a:bodyPr/>
          <a:lstStyle>
            <a:lvl1pPr>
              <a:spcBef>
                <a:spcPts val="4800"/>
              </a:spcBef>
              <a:defRPr>
                <a:solidFill>
                  <a:srgbClr val="747474"/>
                </a:solidFill>
              </a:defRPr>
            </a:lvl1pPr>
            <a:lvl2pPr>
              <a:spcBef>
                <a:spcPts val="4800"/>
              </a:spcBef>
              <a:defRPr>
                <a:solidFill>
                  <a:srgbClr val="747474"/>
                </a:solidFill>
              </a:defRPr>
            </a:lvl2pPr>
            <a:lvl3pPr>
              <a:spcBef>
                <a:spcPts val="4800"/>
              </a:spcBef>
              <a:defRPr>
                <a:solidFill>
                  <a:srgbClr val="747474"/>
                </a:solidFill>
              </a:defRPr>
            </a:lvl3pPr>
            <a:lvl4pPr>
              <a:spcBef>
                <a:spcPts val="4800"/>
              </a:spcBef>
              <a:defRPr>
                <a:solidFill>
                  <a:srgbClr val="747474"/>
                </a:solidFill>
              </a:defRPr>
            </a:lvl4pPr>
            <a:lvl5pPr>
              <a:spcBef>
                <a:spcPts val="4800"/>
              </a:spcBef>
              <a:defRPr>
                <a:solidFill>
                  <a:srgbClr val="747474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1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&amp; Subtitle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Line"/>
          <p:cNvSpPr/>
          <p:nvPr/>
        </p:nvSpPr>
        <p:spPr>
          <a:xfrm>
            <a:off x="647700" y="4749800"/>
            <a:ext cx="11709421" cy="127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22" name="Title Text"/>
          <p:cNvSpPr txBox="1"/>
          <p:nvPr>
            <p:ph type="title"/>
          </p:nvPr>
        </p:nvSpPr>
        <p:spPr>
          <a:xfrm>
            <a:off x="571500" y="1320800"/>
            <a:ext cx="11861800" cy="31750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23" name="Body Level One…"/>
          <p:cNvSpPr txBox="1"/>
          <p:nvPr>
            <p:ph type="body" sz="half" idx="1"/>
          </p:nvPr>
        </p:nvSpPr>
        <p:spPr>
          <a:xfrm>
            <a:off x="571500" y="5016500"/>
            <a:ext cx="11861800" cy="3175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None/>
            </a:lvl1pPr>
            <a:lvl2pPr marL="0" indent="0">
              <a:spcBef>
                <a:spcPts val="0"/>
              </a:spcBef>
              <a:buSzTx/>
              <a:buNone/>
            </a:lvl2pPr>
            <a:lvl3pPr marL="0" indent="0">
              <a:spcBef>
                <a:spcPts val="0"/>
              </a:spcBef>
              <a:buSzTx/>
              <a:buNone/>
            </a:lvl3pPr>
            <a:lvl4pPr marL="0" indent="0">
              <a:spcBef>
                <a:spcPts val="0"/>
              </a:spcBef>
              <a:buSzTx/>
              <a:buNone/>
            </a:lvl4pPr>
            <a:lvl5pPr marL="0" indent="0">
              <a:spcBef>
                <a:spcPts val="0"/>
              </a:spcBef>
              <a:buSzTx/>
              <a:buNone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22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96744" y="5016500"/>
            <a:ext cx="6868247" cy="2074211"/>
          </a:xfrm>
          <a:prstGeom prst="rect">
            <a:avLst/>
          </a:prstGeom>
          <a:ln w="12700">
            <a:miter lim="400000"/>
          </a:ln>
        </p:spPr>
      </p:pic>
      <p:sp>
        <p:nvSpPr>
          <p:cNvPr id="225" name="Slide Number"/>
          <p:cNvSpPr txBox="1"/>
          <p:nvPr>
            <p:ph type="sldNum" sz="quarter" idx="2"/>
          </p:nvPr>
        </p:nvSpPr>
        <p:spPr>
          <a:xfrm>
            <a:off x="12268200" y="9194800"/>
            <a:ext cx="312014" cy="299822"/>
          </a:xfrm>
          <a:prstGeom prst="rect">
            <a:avLst/>
          </a:prstGeom>
        </p:spPr>
        <p:txBody>
          <a:bodyPr/>
          <a:lstStyle>
            <a:lvl1pPr algn="l"/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33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Line"/>
          <p:cNvSpPr/>
          <p:nvPr/>
        </p:nvSpPr>
        <p:spPr>
          <a:xfrm>
            <a:off x="647700" y="1968500"/>
            <a:ext cx="11709400" cy="127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pic>
        <p:nvPicPr>
          <p:cNvPr id="242" name="droppedImage.jpg" descr="droppedImage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674100" y="418012"/>
            <a:ext cx="3678836" cy="393701"/>
          </a:xfrm>
          <a:prstGeom prst="rect">
            <a:avLst/>
          </a:prstGeom>
          <a:ln w="12700">
            <a:miter lim="400000"/>
          </a:ln>
        </p:spPr>
      </p:pic>
      <p:sp>
        <p:nvSpPr>
          <p:cNvPr id="243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44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 -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4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 numCol="2" spcCol="593090"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Master #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3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 numCol="2" spcCol="593090"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droppedImage.png" descr="dropped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198100" y="912079"/>
            <a:ext cx="2209800" cy="815121"/>
          </a:xfrm>
          <a:prstGeom prst="rect">
            <a:avLst/>
          </a:prstGeom>
          <a:ln w="12700">
            <a:miter lim="400000"/>
          </a:ln>
        </p:spPr>
      </p:pic>
      <p:sp>
        <p:nvSpPr>
          <p:cNvPr id="52" name="Body Level One…"/>
          <p:cNvSpPr txBox="1"/>
          <p:nvPr>
            <p:ph type="body" idx="1"/>
          </p:nvPr>
        </p:nvSpPr>
        <p:spPr>
          <a:xfrm>
            <a:off x="571500" y="863600"/>
            <a:ext cx="11861800" cy="80264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096955" y="901831"/>
            <a:ext cx="2354952" cy="711197"/>
          </a:xfrm>
          <a:prstGeom prst="rect">
            <a:avLst/>
          </a:prstGeom>
          <a:ln w="12700">
            <a:miter lim="400000"/>
          </a:ln>
        </p:spPr>
      </p:pic>
      <p:sp>
        <p:nvSpPr>
          <p:cNvPr id="6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Line"/>
          <p:cNvSpPr/>
          <p:nvPr/>
        </p:nvSpPr>
        <p:spPr>
          <a:xfrm>
            <a:off x="647700" y="1968500"/>
            <a:ext cx="11709400" cy="127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69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7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Title Text"/>
          <p:cNvSpPr txBox="1"/>
          <p:nvPr>
            <p:ph type="title"/>
          </p:nvPr>
        </p:nvSpPr>
        <p:spPr>
          <a:xfrm>
            <a:off x="571500" y="3708400"/>
            <a:ext cx="11861800" cy="2336800"/>
          </a:xfrm>
          <a:prstGeom prst="rect">
            <a:avLst/>
          </a:prstGeom>
        </p:spPr>
        <p:txBody>
          <a:bodyPr anchor="ctr"/>
          <a:lstStyle/>
          <a:p>
            <a:pPr/>
            <a:r>
              <a:t>Title Text</a:t>
            </a:r>
          </a:p>
        </p:txBody>
      </p:sp>
      <p:sp>
        <p:nvSpPr>
          <p:cNvPr id="78" name="Slide Number"/>
          <p:cNvSpPr txBox="1"/>
          <p:nvPr>
            <p:ph type="sldNum" sz="quarter" idx="2"/>
          </p:nvPr>
        </p:nvSpPr>
        <p:spPr>
          <a:xfrm>
            <a:off x="12268200" y="9194800"/>
            <a:ext cx="312014" cy="299822"/>
          </a:xfrm>
          <a:prstGeom prst="rect">
            <a:avLst/>
          </a:prstGeom>
        </p:spPr>
        <p:txBody>
          <a:bodyPr/>
          <a:lstStyle>
            <a:lvl1pPr algn="l"/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Line"/>
          <p:cNvSpPr/>
          <p:nvPr/>
        </p:nvSpPr>
        <p:spPr>
          <a:xfrm>
            <a:off x="7543800" y="7975599"/>
            <a:ext cx="1" cy="1422529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86" name="Image"/>
          <p:cNvSpPr/>
          <p:nvPr>
            <p:ph type="pic" idx="13"/>
          </p:nvPr>
        </p:nvSpPr>
        <p:spPr>
          <a:xfrm>
            <a:off x="-101600" y="0"/>
            <a:ext cx="13106400" cy="8752796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87" name="Title Text"/>
          <p:cNvSpPr txBox="1"/>
          <p:nvPr>
            <p:ph type="title"/>
          </p:nvPr>
        </p:nvSpPr>
        <p:spPr>
          <a:xfrm>
            <a:off x="1409700" y="7785100"/>
            <a:ext cx="5791200" cy="1701800"/>
          </a:xfrm>
          <a:prstGeom prst="rect">
            <a:avLst/>
          </a:prstGeom>
        </p:spPr>
        <p:txBody>
          <a:bodyPr anchor="ctr"/>
          <a:lstStyle>
            <a:lvl1pPr algn="r"/>
          </a:lstStyle>
          <a:p>
            <a:pPr/>
            <a:r>
              <a:t>Title Text</a:t>
            </a:r>
          </a:p>
        </p:txBody>
      </p:sp>
      <p:sp>
        <p:nvSpPr>
          <p:cNvPr id="88" name="Body Level One…"/>
          <p:cNvSpPr txBox="1"/>
          <p:nvPr>
            <p:ph type="body" sz="quarter" idx="1"/>
          </p:nvPr>
        </p:nvSpPr>
        <p:spPr>
          <a:xfrm>
            <a:off x="7848600" y="8470900"/>
            <a:ext cx="4953000" cy="508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None/>
              <a:defRPr>
                <a:solidFill>
                  <a:srgbClr val="A9A9A9"/>
                </a:solidFill>
              </a:defRPr>
            </a:lvl1pPr>
            <a:lvl2pPr marL="0" indent="0">
              <a:spcBef>
                <a:spcPts val="0"/>
              </a:spcBef>
              <a:buSzTx/>
              <a:buNone/>
              <a:defRPr>
                <a:solidFill>
                  <a:srgbClr val="A9A9A9"/>
                </a:solidFill>
              </a:defRPr>
            </a:lvl2pPr>
            <a:lvl3pPr marL="0" indent="0">
              <a:spcBef>
                <a:spcPts val="0"/>
              </a:spcBef>
              <a:buSzTx/>
              <a:buNone/>
              <a:defRPr>
                <a:solidFill>
                  <a:srgbClr val="A9A9A9"/>
                </a:solidFill>
              </a:defRPr>
            </a:lvl3pPr>
            <a:lvl4pPr marL="0" indent="0">
              <a:spcBef>
                <a:spcPts val="0"/>
              </a:spcBef>
              <a:buSzTx/>
              <a:buNone/>
              <a:defRPr>
                <a:solidFill>
                  <a:srgbClr val="A9A9A9"/>
                </a:solidFill>
              </a:defRPr>
            </a:lvl4pPr>
            <a:lvl5pPr marL="0" indent="0">
              <a:spcBef>
                <a:spcPts val="0"/>
              </a:spcBef>
              <a:buSzTx/>
              <a:buNone/>
              <a:defRPr>
                <a:solidFill>
                  <a:srgbClr val="A9A9A9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7.xml"/><Relationship Id="rId20" Type="http://schemas.openxmlformats.org/officeDocument/2006/relationships/slideLayout" Target="../slideLayouts/slideLayout18.xml"/><Relationship Id="rId21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0.xml"/><Relationship Id="rId23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2.xml"/><Relationship Id="rId25" Type="http://schemas.openxmlformats.org/officeDocument/2006/relationships/slideLayout" Target="../slideLayouts/slideLayout23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"/>
          <p:cNvSpPr/>
          <p:nvPr/>
        </p:nvSpPr>
        <p:spPr>
          <a:xfrm>
            <a:off x="647700" y="1968500"/>
            <a:ext cx="11709400" cy="127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" name="Title Text"/>
          <p:cNvSpPr txBox="1"/>
          <p:nvPr>
            <p:ph type="title"/>
          </p:nvPr>
        </p:nvSpPr>
        <p:spPr>
          <a:xfrm>
            <a:off x="571500" y="330200"/>
            <a:ext cx="11861800" cy="1397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/>
          <a:lstStyle/>
          <a:p>
            <a:pPr/>
            <a:r>
              <a:t>Title Text</a:t>
            </a:r>
          </a:p>
        </p:txBody>
      </p:sp>
      <p:sp>
        <p:nvSpPr>
          <p:cNvPr id="4" name="Body Level One…"/>
          <p:cNvSpPr txBox="1"/>
          <p:nvPr>
            <p:ph type="body" idx="1"/>
          </p:nvPr>
        </p:nvSpPr>
        <p:spPr>
          <a:xfrm>
            <a:off x="571500" y="2324100"/>
            <a:ext cx="11861800" cy="6565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096955" y="901831"/>
            <a:ext cx="2354952" cy="711197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Slide Number"/>
          <p:cNvSpPr txBox="1"/>
          <p:nvPr>
            <p:ph type="sldNum" sz="quarter" idx="2"/>
          </p:nvPr>
        </p:nvSpPr>
        <p:spPr>
          <a:xfrm>
            <a:off x="12268199" y="9194800"/>
            <a:ext cx="312015" cy="299822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r">
              <a:defRPr sz="1400"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</p:sldLayoutIdLst>
  <p:transition xmlns:p14="http://schemas.microsoft.com/office/powerpoint/2010/main" spd="med" advClick="1"/>
  <p:txStyles>
    <p:titleStyle>
      <a:lvl1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200" u="none">
          <a:solidFill>
            <a:srgbClr val="000000"/>
          </a:solidFill>
          <a:uFillTx/>
          <a:latin typeface="+mj-lt"/>
          <a:ea typeface="+mj-ea"/>
          <a:cs typeface="+mj-cs"/>
          <a:sym typeface="Helvetica Neue Light"/>
        </a:defRPr>
      </a:lvl1pPr>
      <a:lvl2pPr marL="0" marR="0" indent="2286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200" u="none">
          <a:solidFill>
            <a:srgbClr val="000000"/>
          </a:solidFill>
          <a:uFillTx/>
          <a:latin typeface="+mj-lt"/>
          <a:ea typeface="+mj-ea"/>
          <a:cs typeface="+mj-cs"/>
          <a:sym typeface="Helvetica Neue Light"/>
        </a:defRPr>
      </a:lvl2pPr>
      <a:lvl3pPr marL="0" marR="0" indent="4572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200" u="none">
          <a:solidFill>
            <a:srgbClr val="000000"/>
          </a:solidFill>
          <a:uFillTx/>
          <a:latin typeface="+mj-lt"/>
          <a:ea typeface="+mj-ea"/>
          <a:cs typeface="+mj-cs"/>
          <a:sym typeface="Helvetica Neue Light"/>
        </a:defRPr>
      </a:lvl3pPr>
      <a:lvl4pPr marL="0" marR="0" indent="6858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200" u="none">
          <a:solidFill>
            <a:srgbClr val="000000"/>
          </a:solidFill>
          <a:uFillTx/>
          <a:latin typeface="+mj-lt"/>
          <a:ea typeface="+mj-ea"/>
          <a:cs typeface="+mj-cs"/>
          <a:sym typeface="Helvetica Neue Light"/>
        </a:defRPr>
      </a:lvl4pPr>
      <a:lvl5pPr marL="0" marR="0" indent="9144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200" u="none">
          <a:solidFill>
            <a:srgbClr val="000000"/>
          </a:solidFill>
          <a:uFillTx/>
          <a:latin typeface="+mj-lt"/>
          <a:ea typeface="+mj-ea"/>
          <a:cs typeface="+mj-cs"/>
          <a:sym typeface="Helvetica Neue Light"/>
        </a:defRPr>
      </a:lvl5pPr>
      <a:lvl6pPr marL="0" marR="0" indent="11430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200" u="none">
          <a:solidFill>
            <a:srgbClr val="000000"/>
          </a:solidFill>
          <a:uFillTx/>
          <a:latin typeface="+mj-lt"/>
          <a:ea typeface="+mj-ea"/>
          <a:cs typeface="+mj-cs"/>
          <a:sym typeface="Helvetica Neue Light"/>
        </a:defRPr>
      </a:lvl6pPr>
      <a:lvl7pPr marL="0" marR="0" indent="13716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200" u="none">
          <a:solidFill>
            <a:srgbClr val="000000"/>
          </a:solidFill>
          <a:uFillTx/>
          <a:latin typeface="+mj-lt"/>
          <a:ea typeface="+mj-ea"/>
          <a:cs typeface="+mj-cs"/>
          <a:sym typeface="Helvetica Neue Light"/>
        </a:defRPr>
      </a:lvl7pPr>
      <a:lvl8pPr marL="0" marR="0" indent="16002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200" u="none">
          <a:solidFill>
            <a:srgbClr val="000000"/>
          </a:solidFill>
          <a:uFillTx/>
          <a:latin typeface="+mj-lt"/>
          <a:ea typeface="+mj-ea"/>
          <a:cs typeface="+mj-cs"/>
          <a:sym typeface="Helvetica Neue Light"/>
        </a:defRPr>
      </a:lvl8pPr>
      <a:lvl9pPr marL="0" marR="0" indent="18288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200" u="none">
          <a:solidFill>
            <a:srgbClr val="000000"/>
          </a:solidFill>
          <a:uFillTx/>
          <a:latin typeface="+mj-lt"/>
          <a:ea typeface="+mj-ea"/>
          <a:cs typeface="+mj-cs"/>
          <a:sym typeface="Helvetica Neue Light"/>
        </a:defRPr>
      </a:lvl9pPr>
    </p:titleStyle>
    <p:bodyStyle>
      <a:lvl1pPr marL="266700" marR="0" indent="-266700" algn="l" defTabSz="584200" rtl="0" latinLnBrk="0">
        <a:lnSpc>
          <a:spcPct val="100000"/>
        </a:lnSpc>
        <a:spcBef>
          <a:spcPts val="2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600" u="none">
          <a:solidFill>
            <a:srgbClr val="444444"/>
          </a:solidFill>
          <a:uFillTx/>
          <a:latin typeface="+mn-lt"/>
          <a:ea typeface="+mn-ea"/>
          <a:cs typeface="+mn-cs"/>
          <a:sym typeface="Helvetica Neue"/>
        </a:defRPr>
      </a:lvl1pPr>
      <a:lvl2pPr marL="711200" marR="0" indent="-266700" algn="l" defTabSz="584200" rtl="0" latinLnBrk="0">
        <a:lnSpc>
          <a:spcPct val="100000"/>
        </a:lnSpc>
        <a:spcBef>
          <a:spcPts val="2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600" u="none">
          <a:solidFill>
            <a:srgbClr val="444444"/>
          </a:solidFill>
          <a:uFillTx/>
          <a:latin typeface="+mn-lt"/>
          <a:ea typeface="+mn-ea"/>
          <a:cs typeface="+mn-cs"/>
          <a:sym typeface="Helvetica Neue"/>
        </a:defRPr>
      </a:lvl2pPr>
      <a:lvl3pPr marL="1155700" marR="0" indent="-266700" algn="l" defTabSz="584200" rtl="0" latinLnBrk="0">
        <a:lnSpc>
          <a:spcPct val="100000"/>
        </a:lnSpc>
        <a:spcBef>
          <a:spcPts val="2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600" u="none">
          <a:solidFill>
            <a:srgbClr val="444444"/>
          </a:solidFill>
          <a:uFillTx/>
          <a:latin typeface="+mn-lt"/>
          <a:ea typeface="+mn-ea"/>
          <a:cs typeface="+mn-cs"/>
          <a:sym typeface="Helvetica Neue"/>
        </a:defRPr>
      </a:lvl3pPr>
      <a:lvl4pPr marL="1600200" marR="0" indent="-266700" algn="l" defTabSz="584200" rtl="0" latinLnBrk="0">
        <a:lnSpc>
          <a:spcPct val="100000"/>
        </a:lnSpc>
        <a:spcBef>
          <a:spcPts val="2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600" u="none">
          <a:solidFill>
            <a:srgbClr val="444444"/>
          </a:solidFill>
          <a:uFillTx/>
          <a:latin typeface="+mn-lt"/>
          <a:ea typeface="+mn-ea"/>
          <a:cs typeface="+mn-cs"/>
          <a:sym typeface="Helvetica Neue"/>
        </a:defRPr>
      </a:lvl4pPr>
      <a:lvl5pPr marL="2044700" marR="0" indent="-266700" algn="l" defTabSz="584200" rtl="0" latinLnBrk="0">
        <a:lnSpc>
          <a:spcPct val="100000"/>
        </a:lnSpc>
        <a:spcBef>
          <a:spcPts val="2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600" u="none">
          <a:solidFill>
            <a:srgbClr val="444444"/>
          </a:solidFill>
          <a:uFillTx/>
          <a:latin typeface="+mn-lt"/>
          <a:ea typeface="+mn-ea"/>
          <a:cs typeface="+mn-cs"/>
          <a:sym typeface="Helvetica Neue"/>
        </a:defRPr>
      </a:lvl5pPr>
      <a:lvl6pPr marL="2489200" marR="0" indent="-266700" algn="l" defTabSz="584200" rtl="0" latinLnBrk="0">
        <a:lnSpc>
          <a:spcPct val="100000"/>
        </a:lnSpc>
        <a:spcBef>
          <a:spcPts val="2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600" u="none">
          <a:solidFill>
            <a:srgbClr val="444444"/>
          </a:solidFill>
          <a:uFillTx/>
          <a:latin typeface="+mn-lt"/>
          <a:ea typeface="+mn-ea"/>
          <a:cs typeface="+mn-cs"/>
          <a:sym typeface="Helvetica Neue"/>
        </a:defRPr>
      </a:lvl6pPr>
      <a:lvl7pPr marL="2933700" marR="0" indent="-266700" algn="l" defTabSz="584200" rtl="0" latinLnBrk="0">
        <a:lnSpc>
          <a:spcPct val="100000"/>
        </a:lnSpc>
        <a:spcBef>
          <a:spcPts val="2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600" u="none">
          <a:solidFill>
            <a:srgbClr val="444444"/>
          </a:solidFill>
          <a:uFillTx/>
          <a:latin typeface="+mn-lt"/>
          <a:ea typeface="+mn-ea"/>
          <a:cs typeface="+mn-cs"/>
          <a:sym typeface="Helvetica Neue"/>
        </a:defRPr>
      </a:lvl7pPr>
      <a:lvl8pPr marL="3378200" marR="0" indent="-266700" algn="l" defTabSz="584200" rtl="0" latinLnBrk="0">
        <a:lnSpc>
          <a:spcPct val="100000"/>
        </a:lnSpc>
        <a:spcBef>
          <a:spcPts val="2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600" u="none">
          <a:solidFill>
            <a:srgbClr val="444444"/>
          </a:solidFill>
          <a:uFillTx/>
          <a:latin typeface="+mn-lt"/>
          <a:ea typeface="+mn-ea"/>
          <a:cs typeface="+mn-cs"/>
          <a:sym typeface="Helvetica Neue"/>
        </a:defRPr>
      </a:lvl8pPr>
      <a:lvl9pPr marL="3822700" marR="0" indent="-266700" algn="l" defTabSz="584200" rtl="0" latinLnBrk="0">
        <a:lnSpc>
          <a:spcPct val="100000"/>
        </a:lnSpc>
        <a:spcBef>
          <a:spcPts val="2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600" u="none">
          <a:solidFill>
            <a:srgbClr val="444444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2286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4572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6858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9144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11430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13716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16002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18288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6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12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10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6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12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tools.ietf.org/html/rfc5321" TargetMode="External"/><Relationship Id="rId3" Type="http://schemas.openxmlformats.org/officeDocument/2006/relationships/image" Target="../media/image16.png"/><Relationship Id="rId4" Type="http://schemas.openxmlformats.org/officeDocument/2006/relationships/image" Target="../media/image17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tools.ietf.org/html/rfc5321" TargetMode="External"/><Relationship Id="rId3" Type="http://schemas.openxmlformats.org/officeDocument/2006/relationships/image" Target="../media/image18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Relationship Id="rId3" Type="http://schemas.openxmlformats.org/officeDocument/2006/relationships/image" Target="../media/image19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://mail01.heig-vd.ch:25" TargetMode="External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mailto:bob@bob.com" TargetMode="External"/><Relationship Id="rId3" Type="http://schemas.openxmlformats.org/officeDocument/2006/relationships/hyperlink" Target="mailto:olivier.liechti@wasabi-tech.com" TargetMode="External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.pn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tif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://mailtrap.io" TargetMode="Externa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Introduction to SMTP RES, Lecture 3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6400"/>
            </a:pPr>
            <a:r>
              <a:t>Introduction to SMTP</a:t>
            </a:r>
          </a:p>
          <a:p>
            <a:pPr>
              <a:defRPr sz="3000"/>
            </a:pPr>
            <a:r>
              <a:t>RES, Lecture 3</a:t>
            </a:r>
          </a:p>
        </p:txBody>
      </p:sp>
      <p:sp>
        <p:nvSpPr>
          <p:cNvPr id="255" name="Olivier Liechti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Olivier Liechti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99941" y="811335"/>
            <a:ext cx="1809366" cy="1788163"/>
          </a:xfrm>
          <a:prstGeom prst="rect">
            <a:avLst/>
          </a:prstGeom>
          <a:ln w="12700">
            <a:miter lim="400000"/>
          </a:ln>
        </p:spPr>
      </p:pic>
      <p:sp>
        <p:nvSpPr>
          <p:cNvPr id="282" name="Bob uses his professional e-mail address. His company runs a MS Exchange Server.…"/>
          <p:cNvSpPr txBox="1"/>
          <p:nvPr/>
        </p:nvSpPr>
        <p:spPr>
          <a:xfrm>
            <a:off x="3277100" y="3123142"/>
            <a:ext cx="5998520" cy="43940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500"/>
            </a:pPr>
            <a:r>
              <a:t>Bob uses his professional e-mail address. His company runs a </a:t>
            </a:r>
            <a:r>
              <a:rPr b="1">
                <a:latin typeface="+mn-lt"/>
                <a:ea typeface="+mn-ea"/>
                <a:cs typeface="+mn-cs"/>
                <a:sym typeface="Helvetica Neue"/>
              </a:rPr>
              <a:t>MS Exchange Server</a:t>
            </a:r>
            <a:r>
              <a:t>.</a:t>
            </a:r>
          </a:p>
          <a:p>
            <a:pPr>
              <a:defRPr sz="3500"/>
            </a:pPr>
          </a:p>
          <a:p>
            <a:pPr>
              <a:defRPr sz="3500"/>
            </a:pPr>
            <a:r>
              <a:t>Alice uses her private address. She has an account (and a </a:t>
            </a:r>
            <a:r>
              <a:rPr b="1">
                <a:latin typeface="+mn-lt"/>
                <a:ea typeface="+mn-ea"/>
                <a:cs typeface="+mn-cs"/>
                <a:sym typeface="Helvetica Neue"/>
              </a:rPr>
              <a:t>mailbox</a:t>
            </a:r>
            <a:r>
              <a:t>) on the </a:t>
            </a:r>
            <a:r>
              <a:rPr b="1">
                <a:latin typeface="+mn-lt"/>
                <a:ea typeface="+mn-ea"/>
                <a:cs typeface="+mn-cs"/>
                <a:sym typeface="Helvetica Neue"/>
              </a:rPr>
              <a:t>Google gmail</a:t>
            </a:r>
            <a:r>
              <a:t> infrastructure.</a:t>
            </a:r>
          </a:p>
        </p:txBody>
      </p:sp>
      <p:pic>
        <p:nvPicPr>
          <p:cNvPr id="283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16622" y="2846903"/>
            <a:ext cx="1669573" cy="1669574"/>
          </a:xfrm>
          <a:prstGeom prst="rect">
            <a:avLst/>
          </a:prstGeom>
          <a:ln w="12700">
            <a:miter lim="400000"/>
          </a:ln>
        </p:spPr>
      </p:pic>
      <p:pic>
        <p:nvPicPr>
          <p:cNvPr id="284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495493" y="811335"/>
            <a:ext cx="1809367" cy="1809367"/>
          </a:xfrm>
          <a:prstGeom prst="rect">
            <a:avLst/>
          </a:prstGeom>
          <a:ln w="12700">
            <a:miter lim="400000"/>
          </a:ln>
        </p:spPr>
      </p:pic>
      <p:pic>
        <p:nvPicPr>
          <p:cNvPr id="285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466526" y="2798210"/>
            <a:ext cx="1788163" cy="1788163"/>
          </a:xfrm>
          <a:prstGeom prst="rect">
            <a:avLst/>
          </a:prstGeom>
          <a:ln w="12700">
            <a:miter lim="400000"/>
          </a:ln>
        </p:spPr>
      </p:pic>
      <p:pic>
        <p:nvPicPr>
          <p:cNvPr id="286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299110" y="7079170"/>
            <a:ext cx="1904597" cy="1809367"/>
          </a:xfrm>
          <a:prstGeom prst="rect">
            <a:avLst/>
          </a:prstGeom>
          <a:ln w="12700">
            <a:miter lim="400000"/>
          </a:ln>
        </p:spPr>
      </p:pic>
      <p:pic>
        <p:nvPicPr>
          <p:cNvPr id="287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9145001" y="7958027"/>
            <a:ext cx="2431211" cy="1075376"/>
          </a:xfrm>
          <a:prstGeom prst="rect">
            <a:avLst/>
          </a:prstGeom>
          <a:ln w="12700">
            <a:miter lim="400000"/>
          </a:ln>
        </p:spPr>
      </p:pic>
      <p:pic>
        <p:nvPicPr>
          <p:cNvPr id="288" name="Image" descr="Image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9704672" y="6659124"/>
            <a:ext cx="1311868" cy="1311868"/>
          </a:xfrm>
          <a:prstGeom prst="rect">
            <a:avLst/>
          </a:prstGeom>
          <a:ln w="12700">
            <a:miter lim="400000"/>
          </a:ln>
        </p:spPr>
      </p:pic>
      <p:sp>
        <p:nvSpPr>
          <p:cNvPr id="289" name="Line"/>
          <p:cNvSpPr/>
          <p:nvPr/>
        </p:nvSpPr>
        <p:spPr>
          <a:xfrm flipH="1">
            <a:off x="2086648" y="4753095"/>
            <a:ext cx="1" cy="2089457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600"/>
            </a:pPr>
          </a:p>
        </p:txBody>
      </p:sp>
      <p:sp>
        <p:nvSpPr>
          <p:cNvPr id="290" name="Line"/>
          <p:cNvSpPr/>
          <p:nvPr/>
        </p:nvSpPr>
        <p:spPr>
          <a:xfrm flipV="1">
            <a:off x="10360607" y="4763882"/>
            <a:ext cx="1" cy="2089457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600"/>
            </a:pPr>
          </a:p>
        </p:txBody>
      </p:sp>
      <p:sp>
        <p:nvSpPr>
          <p:cNvPr id="291" name="Line"/>
          <p:cNvSpPr/>
          <p:nvPr/>
        </p:nvSpPr>
        <p:spPr>
          <a:xfrm>
            <a:off x="3758174" y="8614363"/>
            <a:ext cx="4850321" cy="1"/>
          </a:xfrm>
          <a:prstGeom prst="line">
            <a:avLst/>
          </a:prstGeom>
          <a:ln w="25400" cap="rnd">
            <a:solidFill>
              <a:srgbClr val="000000"/>
            </a:solidFill>
            <a:custDash>
              <a:ds d="100000" sp="200000"/>
            </a:custDash>
            <a:tailEnd type="triangle"/>
          </a:ln>
        </p:spPr>
        <p:txBody>
          <a:bodyPr lIns="50800" tIns="50800" rIns="50800" bIns="50800" anchor="ctr"/>
          <a:lstStyle/>
          <a:p>
            <a:pPr>
              <a:defRPr sz="3600"/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1226" y="811335"/>
            <a:ext cx="1809366" cy="1788163"/>
          </a:xfrm>
          <a:prstGeom prst="rect">
            <a:avLst/>
          </a:prstGeom>
          <a:ln w="12700">
            <a:miter lim="400000"/>
          </a:ln>
        </p:spPr>
      </p:pic>
      <p:sp>
        <p:nvSpPr>
          <p:cNvPr id="294" name="Bob writes a message to “alice.res@gmail.com”. He pushes on the “Send” button."/>
          <p:cNvSpPr txBox="1"/>
          <p:nvPr/>
        </p:nvSpPr>
        <p:spPr>
          <a:xfrm>
            <a:off x="7622955" y="1799643"/>
            <a:ext cx="4830824" cy="13503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700"/>
            </a:pPr>
            <a:r>
              <a:t>Bob writes a message to “</a:t>
            </a:r>
            <a:r>
              <a:rPr b="1">
                <a:latin typeface="+mn-lt"/>
                <a:ea typeface="+mn-ea"/>
                <a:cs typeface="+mn-cs"/>
                <a:sym typeface="Helvetica Neue"/>
              </a:rPr>
              <a:t>alice.res@gmail.com</a:t>
            </a:r>
            <a:r>
              <a:t>”. He pushes on the “Send” button.</a:t>
            </a:r>
          </a:p>
        </p:txBody>
      </p:sp>
      <p:pic>
        <p:nvPicPr>
          <p:cNvPr id="295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97907" y="2846903"/>
            <a:ext cx="1669573" cy="1669574"/>
          </a:xfrm>
          <a:prstGeom prst="rect">
            <a:avLst/>
          </a:prstGeom>
          <a:ln w="12700">
            <a:miter lim="400000"/>
          </a:ln>
        </p:spPr>
      </p:pic>
      <p:pic>
        <p:nvPicPr>
          <p:cNvPr id="296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075540" y="2777007"/>
            <a:ext cx="1904596" cy="1809366"/>
          </a:xfrm>
          <a:prstGeom prst="rect">
            <a:avLst/>
          </a:prstGeom>
          <a:ln w="12700">
            <a:miter lim="400000"/>
          </a:ln>
        </p:spPr>
      </p:pic>
      <p:sp>
        <p:nvSpPr>
          <p:cNvPr id="297" name="Line"/>
          <p:cNvSpPr/>
          <p:nvPr/>
        </p:nvSpPr>
        <p:spPr>
          <a:xfrm flipV="1">
            <a:off x="1820909" y="4772862"/>
            <a:ext cx="1" cy="481407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600"/>
            </a:pPr>
          </a:p>
        </p:txBody>
      </p:sp>
      <p:sp>
        <p:nvSpPr>
          <p:cNvPr id="298" name="Line"/>
          <p:cNvSpPr/>
          <p:nvPr/>
        </p:nvSpPr>
        <p:spPr>
          <a:xfrm flipV="1">
            <a:off x="4087897" y="6483350"/>
            <a:ext cx="1" cy="304615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600"/>
            </a:pPr>
          </a:p>
        </p:txBody>
      </p:sp>
      <p:sp>
        <p:nvSpPr>
          <p:cNvPr id="299" name="Line"/>
          <p:cNvSpPr/>
          <p:nvPr/>
        </p:nvSpPr>
        <p:spPr>
          <a:xfrm flipV="1">
            <a:off x="5883092" y="6483349"/>
            <a:ext cx="1" cy="3046152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600"/>
            </a:pPr>
          </a:p>
        </p:txBody>
      </p:sp>
      <p:sp>
        <p:nvSpPr>
          <p:cNvPr id="300" name="Mail Submission Agent (MSA)…"/>
          <p:cNvSpPr txBox="1"/>
          <p:nvPr/>
        </p:nvSpPr>
        <p:spPr>
          <a:xfrm>
            <a:off x="3135599" y="5016297"/>
            <a:ext cx="1904597" cy="10340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000"/>
            </a:pPr>
            <a:r>
              <a:t>Mail Submission Agent (</a:t>
            </a:r>
            <a:r>
              <a:rPr b="1">
                <a:latin typeface="+mn-lt"/>
                <a:ea typeface="+mn-ea"/>
                <a:cs typeface="+mn-cs"/>
                <a:sym typeface="Helvetica Neue"/>
              </a:rPr>
              <a:t>MSA</a:t>
            </a:r>
            <a:r>
              <a:t>)</a:t>
            </a:r>
          </a:p>
          <a:p>
            <a:pPr>
              <a:defRPr b="1" sz="2000">
                <a:latin typeface="+mn-lt"/>
                <a:ea typeface="+mn-ea"/>
                <a:cs typeface="+mn-cs"/>
                <a:sym typeface="Helvetica Neue"/>
              </a:defRPr>
            </a:pPr>
            <a:r>
              <a:t>TCP/587</a:t>
            </a:r>
          </a:p>
        </p:txBody>
      </p:sp>
      <p:sp>
        <p:nvSpPr>
          <p:cNvPr id="301" name="Mail Transfer Agent (MTA)"/>
          <p:cNvSpPr txBox="1"/>
          <p:nvPr/>
        </p:nvSpPr>
        <p:spPr>
          <a:xfrm>
            <a:off x="4846107" y="5181397"/>
            <a:ext cx="2073970" cy="7038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Mail Transfer Agent (MTA)</a:t>
            </a:r>
          </a:p>
        </p:txBody>
      </p:sp>
      <p:sp>
        <p:nvSpPr>
          <p:cNvPr id="302" name="The Exchange Server is made of 2 logical components: the MSA and the MTA."/>
          <p:cNvSpPr txBox="1"/>
          <p:nvPr/>
        </p:nvSpPr>
        <p:spPr>
          <a:xfrm>
            <a:off x="7622955" y="3549434"/>
            <a:ext cx="4830824" cy="13516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700"/>
            </a:pPr>
            <a:r>
              <a:t>The Exchange Server is made of </a:t>
            </a:r>
            <a:r>
              <a:rPr b="1">
                <a:latin typeface="+mn-lt"/>
                <a:ea typeface="+mn-ea"/>
                <a:cs typeface="+mn-cs"/>
                <a:sym typeface="Helvetica Neue"/>
              </a:rPr>
              <a:t>2 logical components: </a:t>
            </a:r>
            <a:r>
              <a:t>the </a:t>
            </a:r>
            <a:r>
              <a:rPr b="1">
                <a:latin typeface="+mn-lt"/>
                <a:ea typeface="+mn-ea"/>
                <a:cs typeface="+mn-cs"/>
                <a:sym typeface="Helvetica Neue"/>
              </a:rPr>
              <a:t>MSA</a:t>
            </a:r>
            <a:r>
              <a:t> and the </a:t>
            </a:r>
            <a:r>
              <a:rPr b="1">
                <a:latin typeface="+mn-lt"/>
                <a:ea typeface="+mn-ea"/>
                <a:cs typeface="+mn-cs"/>
                <a:sym typeface="Helvetica Neue"/>
              </a:rPr>
              <a:t>MTA</a:t>
            </a:r>
            <a:r>
              <a:t>.</a:t>
            </a:r>
          </a:p>
        </p:txBody>
      </p:sp>
      <p:sp>
        <p:nvSpPr>
          <p:cNvPr id="303" name="Line"/>
          <p:cNvSpPr/>
          <p:nvPr/>
        </p:nvSpPr>
        <p:spPr>
          <a:xfrm>
            <a:off x="1851712" y="6556465"/>
            <a:ext cx="2236854" cy="236905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600"/>
            </a:pPr>
          </a:p>
        </p:txBody>
      </p:sp>
      <p:sp>
        <p:nvSpPr>
          <p:cNvPr id="304" name="EHLO"/>
          <p:cNvSpPr txBox="1"/>
          <p:nvPr/>
        </p:nvSpPr>
        <p:spPr>
          <a:xfrm>
            <a:off x="1985486" y="6427753"/>
            <a:ext cx="589113" cy="31870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700"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pPr/>
            <a:r>
              <a:t>EHLO</a:t>
            </a:r>
          </a:p>
        </p:txBody>
      </p:sp>
      <p:sp>
        <p:nvSpPr>
          <p:cNvPr id="305" name="Line"/>
          <p:cNvSpPr/>
          <p:nvPr/>
        </p:nvSpPr>
        <p:spPr>
          <a:xfrm>
            <a:off x="1851712" y="7344924"/>
            <a:ext cx="2236854" cy="236905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600"/>
            </a:pPr>
          </a:p>
        </p:txBody>
      </p:sp>
      <p:sp>
        <p:nvSpPr>
          <p:cNvPr id="306" name="MAIL FROM"/>
          <p:cNvSpPr txBox="1"/>
          <p:nvPr/>
        </p:nvSpPr>
        <p:spPr>
          <a:xfrm>
            <a:off x="1959663" y="7191885"/>
            <a:ext cx="1182626" cy="31870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700"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pPr/>
            <a:r>
              <a:t>MAIL FROM</a:t>
            </a:r>
          </a:p>
        </p:txBody>
      </p:sp>
      <p:sp>
        <p:nvSpPr>
          <p:cNvPr id="307" name="Line"/>
          <p:cNvSpPr/>
          <p:nvPr/>
        </p:nvSpPr>
        <p:spPr>
          <a:xfrm>
            <a:off x="1851712" y="8110023"/>
            <a:ext cx="2236854" cy="236905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600"/>
            </a:pPr>
          </a:p>
        </p:txBody>
      </p:sp>
      <p:sp>
        <p:nvSpPr>
          <p:cNvPr id="308" name="RCPT TO"/>
          <p:cNvSpPr txBox="1"/>
          <p:nvPr/>
        </p:nvSpPr>
        <p:spPr>
          <a:xfrm>
            <a:off x="2078366" y="7956016"/>
            <a:ext cx="945220" cy="31870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700"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pPr/>
            <a:r>
              <a:t>RCPT TO</a:t>
            </a:r>
          </a:p>
        </p:txBody>
      </p:sp>
      <p:sp>
        <p:nvSpPr>
          <p:cNvPr id="309" name="Line"/>
          <p:cNvSpPr/>
          <p:nvPr/>
        </p:nvSpPr>
        <p:spPr>
          <a:xfrm>
            <a:off x="1851712" y="8812889"/>
            <a:ext cx="2236854" cy="2369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600"/>
            </a:pPr>
          </a:p>
        </p:txBody>
      </p:sp>
      <p:sp>
        <p:nvSpPr>
          <p:cNvPr id="310" name="DATA"/>
          <p:cNvSpPr txBox="1"/>
          <p:nvPr/>
        </p:nvSpPr>
        <p:spPr>
          <a:xfrm>
            <a:off x="1985486" y="8720148"/>
            <a:ext cx="589113" cy="31870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700"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pPr/>
            <a:r>
              <a:t>DATA</a:t>
            </a:r>
          </a:p>
        </p:txBody>
      </p:sp>
      <p:sp>
        <p:nvSpPr>
          <p:cNvPr id="311" name="Line"/>
          <p:cNvSpPr/>
          <p:nvPr/>
        </p:nvSpPr>
        <p:spPr>
          <a:xfrm flipH="1">
            <a:off x="1851712" y="6897958"/>
            <a:ext cx="2235517" cy="1"/>
          </a:xfrm>
          <a:prstGeom prst="line">
            <a:avLst/>
          </a:prstGeom>
          <a:ln w="12700">
            <a:solidFill>
              <a:srgbClr val="000000"/>
            </a:solidFill>
            <a:custDash>
              <a:ds d="200000" sp="200000"/>
            </a:custDash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600"/>
            </a:pPr>
          </a:p>
        </p:txBody>
      </p:sp>
      <p:sp>
        <p:nvSpPr>
          <p:cNvPr id="312" name="Line"/>
          <p:cNvSpPr/>
          <p:nvPr/>
        </p:nvSpPr>
        <p:spPr>
          <a:xfrm flipH="1">
            <a:off x="1851712" y="7691833"/>
            <a:ext cx="2235517" cy="1"/>
          </a:xfrm>
          <a:prstGeom prst="line">
            <a:avLst/>
          </a:prstGeom>
          <a:ln w="12700">
            <a:solidFill>
              <a:srgbClr val="000000"/>
            </a:solidFill>
            <a:custDash>
              <a:ds d="200000" sp="200000"/>
            </a:custDash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600"/>
            </a:pPr>
          </a:p>
        </p:txBody>
      </p:sp>
      <p:sp>
        <p:nvSpPr>
          <p:cNvPr id="313" name="Line"/>
          <p:cNvSpPr/>
          <p:nvPr/>
        </p:nvSpPr>
        <p:spPr>
          <a:xfrm flipH="1">
            <a:off x="1851712" y="8485596"/>
            <a:ext cx="2235517" cy="1"/>
          </a:xfrm>
          <a:prstGeom prst="line">
            <a:avLst/>
          </a:prstGeom>
          <a:ln w="12700">
            <a:solidFill>
              <a:srgbClr val="000000"/>
            </a:solidFill>
            <a:custDash>
              <a:ds d="200000" sp="200000"/>
            </a:custDash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600"/>
            </a:pPr>
          </a:p>
        </p:txBody>
      </p:sp>
      <p:sp>
        <p:nvSpPr>
          <p:cNvPr id="314" name="Line"/>
          <p:cNvSpPr/>
          <p:nvPr/>
        </p:nvSpPr>
        <p:spPr>
          <a:xfrm flipH="1">
            <a:off x="1851712" y="9187212"/>
            <a:ext cx="2235517" cy="1"/>
          </a:xfrm>
          <a:prstGeom prst="line">
            <a:avLst/>
          </a:prstGeom>
          <a:ln w="12700">
            <a:solidFill>
              <a:srgbClr val="000000"/>
            </a:solidFill>
            <a:custDash>
              <a:ds d="200000" sp="200000"/>
            </a:custDash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600"/>
            </a:pPr>
          </a:p>
        </p:txBody>
      </p:sp>
      <p:sp>
        <p:nvSpPr>
          <p:cNvPr id="315" name="Line"/>
          <p:cNvSpPr/>
          <p:nvPr/>
        </p:nvSpPr>
        <p:spPr>
          <a:xfrm>
            <a:off x="4084603" y="9269936"/>
            <a:ext cx="1777153" cy="1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600"/>
            </a:pPr>
          </a:p>
        </p:txBody>
      </p:sp>
      <p:sp>
        <p:nvSpPr>
          <p:cNvPr id="316" name="Line"/>
          <p:cNvSpPr/>
          <p:nvPr/>
        </p:nvSpPr>
        <p:spPr>
          <a:xfrm flipH="1">
            <a:off x="4109233" y="9400419"/>
            <a:ext cx="1744739" cy="1"/>
          </a:xfrm>
          <a:prstGeom prst="line">
            <a:avLst/>
          </a:prstGeom>
          <a:ln w="12700">
            <a:solidFill>
              <a:srgbClr val="000000"/>
            </a:solidFill>
            <a:custDash>
              <a:ds d="200000" sp="200000"/>
            </a:custDash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600"/>
            </a:pPr>
          </a:p>
        </p:txBody>
      </p:sp>
      <p:sp>
        <p:nvSpPr>
          <p:cNvPr id="317" name="Bob’s MUA asks Bob’s MSA to deliver the mail. It uses the SMTP protocol for that purpose and (should) use TCP port 587."/>
          <p:cNvSpPr txBox="1"/>
          <p:nvPr/>
        </p:nvSpPr>
        <p:spPr>
          <a:xfrm>
            <a:off x="7678955" y="5301281"/>
            <a:ext cx="4830823" cy="21885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700"/>
            </a:pPr>
            <a:r>
              <a:t>Bob’s MUA asks Bob’s MSA to deliver the mail. It uses the </a:t>
            </a:r>
            <a:r>
              <a:rPr b="1">
                <a:latin typeface="+mn-lt"/>
                <a:ea typeface="+mn-ea"/>
                <a:cs typeface="+mn-cs"/>
                <a:sym typeface="Helvetica Neue"/>
              </a:rPr>
              <a:t>SMTP</a:t>
            </a:r>
            <a:r>
              <a:t> protocol for that purpose and (should) use TCP port 587. </a:t>
            </a:r>
          </a:p>
        </p:txBody>
      </p:sp>
      <p:sp>
        <p:nvSpPr>
          <p:cNvPr id="318" name="After enforcing usage policies, the MSA delegates the work to the MTA. We don’t know how."/>
          <p:cNvSpPr txBox="1"/>
          <p:nvPr/>
        </p:nvSpPr>
        <p:spPr>
          <a:xfrm>
            <a:off x="7678955" y="7810433"/>
            <a:ext cx="4830823" cy="1350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700"/>
            </a:pPr>
            <a:r>
              <a:t>After enforcing </a:t>
            </a:r>
            <a:r>
              <a:rPr b="1">
                <a:latin typeface="+mn-lt"/>
                <a:ea typeface="+mn-ea"/>
                <a:cs typeface="+mn-cs"/>
                <a:sym typeface="Helvetica Neue"/>
              </a:rPr>
              <a:t>usage policies</a:t>
            </a:r>
            <a:r>
              <a:t>, the MSA delegates the work to the MTA. We don’t know how.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Bob’s MTA initially does not know where to forward the mail..."/>
          <p:cNvSpPr txBox="1"/>
          <p:nvPr/>
        </p:nvSpPr>
        <p:spPr>
          <a:xfrm>
            <a:off x="7622955" y="2332587"/>
            <a:ext cx="4830824" cy="1348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700"/>
            </a:lvl1pPr>
          </a:lstStyle>
          <a:p>
            <a:pPr/>
            <a:r>
              <a:t>Bob’s MTA initially does not know where to forward the mail...</a:t>
            </a:r>
          </a:p>
        </p:txBody>
      </p:sp>
      <p:pic>
        <p:nvPicPr>
          <p:cNvPr id="32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68611" y="67674"/>
            <a:ext cx="1904596" cy="1809366"/>
          </a:xfrm>
          <a:prstGeom prst="rect">
            <a:avLst/>
          </a:prstGeom>
          <a:ln w="12700">
            <a:miter lim="400000"/>
          </a:ln>
        </p:spPr>
      </p:pic>
      <p:sp>
        <p:nvSpPr>
          <p:cNvPr id="322" name="Line"/>
          <p:cNvSpPr/>
          <p:nvPr/>
        </p:nvSpPr>
        <p:spPr>
          <a:xfrm flipV="1">
            <a:off x="1820908" y="2598945"/>
            <a:ext cx="1" cy="6987987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600"/>
            </a:pPr>
          </a:p>
        </p:txBody>
      </p:sp>
      <p:sp>
        <p:nvSpPr>
          <p:cNvPr id="323" name="Line"/>
          <p:cNvSpPr/>
          <p:nvPr/>
        </p:nvSpPr>
        <p:spPr>
          <a:xfrm flipV="1">
            <a:off x="4087897" y="2700074"/>
            <a:ext cx="1" cy="6987986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600"/>
            </a:pPr>
          </a:p>
        </p:txBody>
      </p:sp>
      <p:sp>
        <p:nvSpPr>
          <p:cNvPr id="324" name="Line"/>
          <p:cNvSpPr/>
          <p:nvPr/>
        </p:nvSpPr>
        <p:spPr>
          <a:xfrm flipV="1">
            <a:off x="5883092" y="2656376"/>
            <a:ext cx="1" cy="6873125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600"/>
            </a:pPr>
          </a:p>
        </p:txBody>
      </p:sp>
      <p:sp>
        <p:nvSpPr>
          <p:cNvPr id="325" name="Mail Transfer Agent (MTA)…"/>
          <p:cNvSpPr txBox="1"/>
          <p:nvPr/>
        </p:nvSpPr>
        <p:spPr>
          <a:xfrm>
            <a:off x="3050912" y="1768034"/>
            <a:ext cx="2073970" cy="10213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000"/>
            </a:pPr>
            <a:r>
              <a:t>Mail Transfer Agent (MTA)</a:t>
            </a:r>
          </a:p>
          <a:p>
            <a:pPr>
              <a:defRPr b="1" sz="2000">
                <a:latin typeface="+mn-lt"/>
                <a:ea typeface="+mn-ea"/>
                <a:cs typeface="+mn-cs"/>
                <a:sym typeface="Helvetica Neue"/>
              </a:defRPr>
            </a:pPr>
            <a:r>
              <a:t>TCP/25</a:t>
            </a:r>
          </a:p>
        </p:txBody>
      </p:sp>
      <p:sp>
        <p:nvSpPr>
          <p:cNvPr id="326" name="It issues a DNS query to get a list of MX records for Alice’s domain (gmail.com)."/>
          <p:cNvSpPr txBox="1"/>
          <p:nvPr/>
        </p:nvSpPr>
        <p:spPr>
          <a:xfrm>
            <a:off x="7622955" y="3918181"/>
            <a:ext cx="4830824" cy="13516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700"/>
            </a:pPr>
            <a:r>
              <a:t>It issues a </a:t>
            </a:r>
            <a:r>
              <a:rPr b="1">
                <a:latin typeface="+mn-lt"/>
                <a:ea typeface="+mn-ea"/>
                <a:cs typeface="+mn-cs"/>
                <a:sym typeface="Helvetica Neue"/>
              </a:rPr>
              <a:t>DNS</a:t>
            </a:r>
            <a:r>
              <a:t> query to get a list of </a:t>
            </a:r>
            <a:r>
              <a:rPr b="1">
                <a:latin typeface="+mn-lt"/>
                <a:ea typeface="+mn-ea"/>
                <a:cs typeface="+mn-cs"/>
                <a:sym typeface="Helvetica Neue"/>
              </a:rPr>
              <a:t>MX records</a:t>
            </a:r>
            <a:r>
              <a:t> for Alice’s domain (gmail.com).</a:t>
            </a:r>
          </a:p>
        </p:txBody>
      </p:sp>
      <p:sp>
        <p:nvSpPr>
          <p:cNvPr id="327" name="Line"/>
          <p:cNvSpPr/>
          <p:nvPr/>
        </p:nvSpPr>
        <p:spPr>
          <a:xfrm>
            <a:off x="1851712" y="4751805"/>
            <a:ext cx="2236854" cy="236905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600"/>
            </a:pPr>
          </a:p>
        </p:txBody>
      </p:sp>
      <p:sp>
        <p:nvSpPr>
          <p:cNvPr id="328" name="EHLO"/>
          <p:cNvSpPr txBox="1"/>
          <p:nvPr/>
        </p:nvSpPr>
        <p:spPr>
          <a:xfrm>
            <a:off x="1985486" y="4623093"/>
            <a:ext cx="589113" cy="31870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700"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pPr/>
            <a:r>
              <a:t>EHLO</a:t>
            </a:r>
          </a:p>
        </p:txBody>
      </p:sp>
      <p:sp>
        <p:nvSpPr>
          <p:cNvPr id="329" name="Line"/>
          <p:cNvSpPr/>
          <p:nvPr/>
        </p:nvSpPr>
        <p:spPr>
          <a:xfrm>
            <a:off x="1851712" y="5540264"/>
            <a:ext cx="2236854" cy="236905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600"/>
            </a:pPr>
          </a:p>
        </p:txBody>
      </p:sp>
      <p:sp>
        <p:nvSpPr>
          <p:cNvPr id="330" name="MAIL FROM"/>
          <p:cNvSpPr txBox="1"/>
          <p:nvPr/>
        </p:nvSpPr>
        <p:spPr>
          <a:xfrm>
            <a:off x="1959663" y="5387225"/>
            <a:ext cx="1182626" cy="31870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700"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pPr/>
            <a:r>
              <a:t>MAIL FROM</a:t>
            </a:r>
          </a:p>
        </p:txBody>
      </p:sp>
      <p:sp>
        <p:nvSpPr>
          <p:cNvPr id="331" name="Line"/>
          <p:cNvSpPr/>
          <p:nvPr/>
        </p:nvSpPr>
        <p:spPr>
          <a:xfrm>
            <a:off x="1851712" y="6305363"/>
            <a:ext cx="2236854" cy="236905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600"/>
            </a:pPr>
          </a:p>
        </p:txBody>
      </p:sp>
      <p:sp>
        <p:nvSpPr>
          <p:cNvPr id="332" name="RCPT TO"/>
          <p:cNvSpPr txBox="1"/>
          <p:nvPr/>
        </p:nvSpPr>
        <p:spPr>
          <a:xfrm>
            <a:off x="2078366" y="6151357"/>
            <a:ext cx="945220" cy="31870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700"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pPr/>
            <a:r>
              <a:t>RCPT TO</a:t>
            </a:r>
          </a:p>
        </p:txBody>
      </p:sp>
      <p:sp>
        <p:nvSpPr>
          <p:cNvPr id="333" name="Line"/>
          <p:cNvSpPr/>
          <p:nvPr/>
        </p:nvSpPr>
        <p:spPr>
          <a:xfrm>
            <a:off x="1851712" y="7008229"/>
            <a:ext cx="2236854" cy="236905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600"/>
            </a:pPr>
          </a:p>
        </p:txBody>
      </p:sp>
      <p:sp>
        <p:nvSpPr>
          <p:cNvPr id="334" name="DATA"/>
          <p:cNvSpPr txBox="1"/>
          <p:nvPr/>
        </p:nvSpPr>
        <p:spPr>
          <a:xfrm>
            <a:off x="1985486" y="6915488"/>
            <a:ext cx="589113" cy="31870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700"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pPr/>
            <a:r>
              <a:t>DATA</a:t>
            </a:r>
          </a:p>
        </p:txBody>
      </p:sp>
      <p:sp>
        <p:nvSpPr>
          <p:cNvPr id="335" name="Line"/>
          <p:cNvSpPr/>
          <p:nvPr/>
        </p:nvSpPr>
        <p:spPr>
          <a:xfrm flipH="1">
            <a:off x="1851712" y="5093298"/>
            <a:ext cx="2235517" cy="1"/>
          </a:xfrm>
          <a:prstGeom prst="line">
            <a:avLst/>
          </a:prstGeom>
          <a:ln w="12700">
            <a:solidFill>
              <a:srgbClr val="000000"/>
            </a:solidFill>
            <a:custDash>
              <a:ds d="200000" sp="200000"/>
            </a:custDash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600"/>
            </a:pPr>
          </a:p>
        </p:txBody>
      </p:sp>
      <p:sp>
        <p:nvSpPr>
          <p:cNvPr id="336" name="Line"/>
          <p:cNvSpPr/>
          <p:nvPr/>
        </p:nvSpPr>
        <p:spPr>
          <a:xfrm flipH="1">
            <a:off x="1851712" y="5887173"/>
            <a:ext cx="2235517" cy="1"/>
          </a:xfrm>
          <a:prstGeom prst="line">
            <a:avLst/>
          </a:prstGeom>
          <a:ln w="12700">
            <a:solidFill>
              <a:srgbClr val="000000"/>
            </a:solidFill>
            <a:custDash>
              <a:ds d="200000" sp="200000"/>
            </a:custDash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600"/>
            </a:pPr>
          </a:p>
        </p:txBody>
      </p:sp>
      <p:sp>
        <p:nvSpPr>
          <p:cNvPr id="337" name="Line"/>
          <p:cNvSpPr/>
          <p:nvPr/>
        </p:nvSpPr>
        <p:spPr>
          <a:xfrm flipH="1">
            <a:off x="1851712" y="6680936"/>
            <a:ext cx="2235517" cy="1"/>
          </a:xfrm>
          <a:prstGeom prst="line">
            <a:avLst/>
          </a:prstGeom>
          <a:ln w="12700">
            <a:solidFill>
              <a:srgbClr val="000000"/>
            </a:solidFill>
            <a:custDash>
              <a:ds d="200000" sp="200000"/>
            </a:custDash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600"/>
            </a:pPr>
          </a:p>
        </p:txBody>
      </p:sp>
      <p:sp>
        <p:nvSpPr>
          <p:cNvPr id="338" name="Line"/>
          <p:cNvSpPr/>
          <p:nvPr/>
        </p:nvSpPr>
        <p:spPr>
          <a:xfrm flipH="1">
            <a:off x="1851712" y="7382553"/>
            <a:ext cx="2235517" cy="1"/>
          </a:xfrm>
          <a:prstGeom prst="line">
            <a:avLst/>
          </a:prstGeom>
          <a:ln w="12700">
            <a:solidFill>
              <a:srgbClr val="000000"/>
            </a:solidFill>
            <a:custDash>
              <a:ds d="200000" sp="200000"/>
            </a:custDash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600"/>
            </a:pPr>
          </a:p>
        </p:txBody>
      </p:sp>
      <p:sp>
        <p:nvSpPr>
          <p:cNvPr id="339" name="Line"/>
          <p:cNvSpPr/>
          <p:nvPr/>
        </p:nvSpPr>
        <p:spPr>
          <a:xfrm>
            <a:off x="1851712" y="7877354"/>
            <a:ext cx="5014268" cy="1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600"/>
            </a:pPr>
          </a:p>
        </p:txBody>
      </p:sp>
      <p:sp>
        <p:nvSpPr>
          <p:cNvPr id="340" name="When Bob’s MTA knows the IP address of Alice’s MTA, it uses the SMTP protocol once more to forward the message. TCP port 25 is used in this case."/>
          <p:cNvSpPr txBox="1"/>
          <p:nvPr/>
        </p:nvSpPr>
        <p:spPr>
          <a:xfrm>
            <a:off x="7659789" y="5506516"/>
            <a:ext cx="4830823" cy="21898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700"/>
            </a:pPr>
            <a:r>
              <a:t>When Bob’s MTA knows the IP address of Alice’s MTA, it uses the </a:t>
            </a:r>
            <a:r>
              <a:rPr b="1">
                <a:latin typeface="+mn-lt"/>
                <a:ea typeface="+mn-ea"/>
                <a:cs typeface="+mn-cs"/>
                <a:sym typeface="Helvetica Neue"/>
              </a:rPr>
              <a:t>SMTP</a:t>
            </a:r>
            <a:r>
              <a:t> protocol once more to forward the message. TCP </a:t>
            </a:r>
            <a:r>
              <a:rPr b="1">
                <a:latin typeface="+mn-lt"/>
                <a:ea typeface="+mn-ea"/>
                <a:cs typeface="+mn-cs"/>
                <a:sym typeface="Helvetica Neue"/>
              </a:rPr>
              <a:t>port 25</a:t>
            </a:r>
            <a:r>
              <a:t> is used in this case.</a:t>
            </a:r>
          </a:p>
        </p:txBody>
      </p:sp>
      <p:sp>
        <p:nvSpPr>
          <p:cNvPr id="341" name="When Alice’s MTA receives the mail, it stores it in Alice’s mailbox (for later retrieval)."/>
          <p:cNvSpPr txBox="1"/>
          <p:nvPr/>
        </p:nvSpPr>
        <p:spPr>
          <a:xfrm>
            <a:off x="7678955" y="7990578"/>
            <a:ext cx="4830823" cy="13503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700"/>
            </a:pPr>
            <a:r>
              <a:t>When Alice’s MTA receives the mail, it stores it in Alice’s </a:t>
            </a:r>
            <a:r>
              <a:rPr b="1">
                <a:latin typeface="+mn-lt"/>
                <a:ea typeface="+mn-ea"/>
                <a:cs typeface="+mn-cs"/>
                <a:sym typeface="Helvetica Neue"/>
              </a:rPr>
              <a:t>mailbox</a:t>
            </a:r>
            <a:r>
              <a:t> (for later retrieval).</a:t>
            </a:r>
          </a:p>
        </p:txBody>
      </p:sp>
      <p:pic>
        <p:nvPicPr>
          <p:cNvPr id="342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004941" y="781952"/>
            <a:ext cx="2431211" cy="1075376"/>
          </a:xfrm>
          <a:prstGeom prst="rect">
            <a:avLst/>
          </a:prstGeom>
          <a:ln w="12700">
            <a:miter lim="400000"/>
          </a:ln>
        </p:spPr>
      </p:pic>
      <p:pic>
        <p:nvPicPr>
          <p:cNvPr id="343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342185" y="1033160"/>
            <a:ext cx="1311868" cy="1311868"/>
          </a:xfrm>
          <a:prstGeom prst="rect">
            <a:avLst/>
          </a:prstGeom>
          <a:ln w="12700">
            <a:miter lim="400000"/>
          </a:ln>
        </p:spPr>
      </p:pic>
      <p:sp>
        <p:nvSpPr>
          <p:cNvPr id="344" name="Mail Transfer Agent (MTA)"/>
          <p:cNvSpPr txBox="1"/>
          <p:nvPr/>
        </p:nvSpPr>
        <p:spPr>
          <a:xfrm>
            <a:off x="783924" y="1886076"/>
            <a:ext cx="2073970" cy="7038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Mail Transfer Agent (MTA)</a:t>
            </a:r>
          </a:p>
        </p:txBody>
      </p:sp>
      <p:sp>
        <p:nvSpPr>
          <p:cNvPr id="345" name="DNS"/>
          <p:cNvSpPr txBox="1"/>
          <p:nvPr/>
        </p:nvSpPr>
        <p:spPr>
          <a:xfrm>
            <a:off x="4846107" y="2067698"/>
            <a:ext cx="2073970" cy="3990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DNS</a:t>
            </a:r>
          </a:p>
        </p:txBody>
      </p:sp>
      <p:sp>
        <p:nvSpPr>
          <p:cNvPr id="346" name="Line"/>
          <p:cNvSpPr/>
          <p:nvPr/>
        </p:nvSpPr>
        <p:spPr>
          <a:xfrm>
            <a:off x="1851044" y="3030167"/>
            <a:ext cx="4002517" cy="395993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600"/>
            </a:pPr>
          </a:p>
        </p:txBody>
      </p:sp>
      <p:sp>
        <p:nvSpPr>
          <p:cNvPr id="347" name="Give me the MX record(s) for gmail.com"/>
          <p:cNvSpPr txBox="1"/>
          <p:nvPr/>
        </p:nvSpPr>
        <p:spPr>
          <a:xfrm>
            <a:off x="1851712" y="3362389"/>
            <a:ext cx="3222877" cy="57270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700"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pPr/>
            <a:r>
              <a:t>Give me the MX record(s) for gmail.com</a:t>
            </a:r>
          </a:p>
        </p:txBody>
      </p:sp>
      <p:sp>
        <p:nvSpPr>
          <p:cNvPr id="348" name="Line"/>
          <p:cNvSpPr/>
          <p:nvPr/>
        </p:nvSpPr>
        <p:spPr>
          <a:xfrm flipH="1">
            <a:off x="1849815" y="3513612"/>
            <a:ext cx="4002518" cy="395993"/>
          </a:xfrm>
          <a:prstGeom prst="line">
            <a:avLst/>
          </a:prstGeom>
          <a:ln w="12700">
            <a:solidFill>
              <a:srgbClr val="000000"/>
            </a:solidFill>
            <a:custDash>
              <a:ds d="200000" sp="200000"/>
            </a:custDash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600"/>
            </a:pPr>
          </a:p>
        </p:txBody>
      </p:sp>
      <p:sp>
        <p:nvSpPr>
          <p:cNvPr id="349" name="Line"/>
          <p:cNvSpPr/>
          <p:nvPr/>
        </p:nvSpPr>
        <p:spPr>
          <a:xfrm flipV="1">
            <a:off x="6896783" y="2656376"/>
            <a:ext cx="1" cy="6873125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600"/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840156"/>
            <a:ext cx="13004800" cy="8073288"/>
          </a:xfrm>
          <a:prstGeom prst="rect">
            <a:avLst/>
          </a:prstGeom>
          <a:ln w="12700">
            <a:miter lim="400000"/>
          </a:ln>
        </p:spPr>
      </p:pic>
      <p:sp>
        <p:nvSpPr>
          <p:cNvPr id="352" name="Line"/>
          <p:cNvSpPr/>
          <p:nvPr/>
        </p:nvSpPr>
        <p:spPr>
          <a:xfrm flipH="1">
            <a:off x="1496313" y="690931"/>
            <a:ext cx="879731" cy="1289623"/>
          </a:xfrm>
          <a:prstGeom prst="line">
            <a:avLst/>
          </a:prstGeom>
          <a:ln w="1143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600"/>
            </a:pPr>
          </a:p>
        </p:txBody>
      </p:sp>
      <p:sp>
        <p:nvSpPr>
          <p:cNvPr id="353" name="nslookup is another command for querying DNS"/>
          <p:cNvSpPr txBox="1"/>
          <p:nvPr/>
        </p:nvSpPr>
        <p:spPr>
          <a:xfrm>
            <a:off x="855433" y="8511729"/>
            <a:ext cx="10892759" cy="7316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4000"/>
            </a:pPr>
            <a:r>
              <a:rPr>
                <a:latin typeface="Consolas"/>
                <a:ea typeface="Consolas"/>
                <a:cs typeface="Consolas"/>
                <a:sym typeface="Consolas"/>
              </a:rPr>
              <a:t>nslookup</a:t>
            </a:r>
            <a:r>
              <a:t> is another command for querying DNS</a:t>
            </a:r>
          </a:p>
        </p:txBody>
      </p:sp>
      <p:sp>
        <p:nvSpPr>
          <p:cNvPr id="354" name="dig"/>
          <p:cNvSpPr txBox="1"/>
          <p:nvPr/>
        </p:nvSpPr>
        <p:spPr>
          <a:xfrm>
            <a:off x="2534941" y="270792"/>
            <a:ext cx="952204" cy="6116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pPr>
              <a:defRPr>
                <a:latin typeface="+mj-lt"/>
                <a:ea typeface="+mj-ea"/>
                <a:cs typeface="+mj-cs"/>
                <a:sym typeface="Helvetica Neue Light"/>
              </a:defRPr>
            </a:pPr>
            <a:r>
              <a:rPr>
                <a:latin typeface="Consolas"/>
                <a:ea typeface="Consolas"/>
                <a:cs typeface="Consolas"/>
                <a:sym typeface="Consolas"/>
              </a:rPr>
              <a:t>dig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840156"/>
            <a:ext cx="13004800" cy="8073288"/>
          </a:xfrm>
          <a:prstGeom prst="rect">
            <a:avLst/>
          </a:prstGeom>
          <a:ln w="12700">
            <a:miter lim="400000"/>
          </a:ln>
        </p:spPr>
      </p:pic>
      <p:sp>
        <p:nvSpPr>
          <p:cNvPr id="357" name="Line"/>
          <p:cNvSpPr/>
          <p:nvPr/>
        </p:nvSpPr>
        <p:spPr>
          <a:xfrm flipH="1">
            <a:off x="1411175" y="601805"/>
            <a:ext cx="610183" cy="782784"/>
          </a:xfrm>
          <a:prstGeom prst="line">
            <a:avLst/>
          </a:prstGeom>
          <a:ln w="1143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600"/>
            </a:pPr>
          </a:p>
        </p:txBody>
      </p:sp>
      <p:sp>
        <p:nvSpPr>
          <p:cNvPr id="358" name="dig -t ANY heig-vd.ch"/>
          <p:cNvSpPr txBox="1"/>
          <p:nvPr/>
        </p:nvSpPr>
        <p:spPr>
          <a:xfrm>
            <a:off x="2256102" y="185654"/>
            <a:ext cx="5979617" cy="6116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pPr>
              <a:defRPr>
                <a:latin typeface="+mj-lt"/>
                <a:ea typeface="+mj-ea"/>
                <a:cs typeface="+mj-cs"/>
                <a:sym typeface="Helvetica Neue Light"/>
              </a:defRPr>
            </a:pPr>
            <a:r>
              <a:rPr>
                <a:latin typeface="Consolas"/>
                <a:ea typeface="Consolas"/>
                <a:cs typeface="Consolas"/>
                <a:sym typeface="Consolas"/>
              </a:rPr>
              <a:t>dig -t ANY heig-vd.ch</a:t>
            </a:r>
          </a:p>
        </p:txBody>
      </p:sp>
      <p:sp>
        <p:nvSpPr>
          <p:cNvPr id="359" name="Line"/>
          <p:cNvSpPr/>
          <p:nvPr/>
        </p:nvSpPr>
        <p:spPr>
          <a:xfrm flipH="1" flipV="1">
            <a:off x="4894052" y="5541772"/>
            <a:ext cx="1110700" cy="2886518"/>
          </a:xfrm>
          <a:prstGeom prst="line">
            <a:avLst/>
          </a:prstGeom>
          <a:ln w="1143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600"/>
            </a:pPr>
          </a:p>
        </p:txBody>
      </p:sp>
      <p:sp>
        <p:nvSpPr>
          <p:cNvPr id="360" name="MX records point to the SMTP servers for the domain"/>
          <p:cNvSpPr txBox="1"/>
          <p:nvPr/>
        </p:nvSpPr>
        <p:spPr>
          <a:xfrm>
            <a:off x="1782219" y="8729241"/>
            <a:ext cx="9440362" cy="5650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000">
                <a:solidFill>
                  <a:schemeClr val="accent5"/>
                </a:solidFill>
              </a:defRPr>
            </a:pPr>
            <a:r>
              <a:rPr>
                <a:latin typeface="Consolas"/>
                <a:ea typeface="Consolas"/>
                <a:cs typeface="Consolas"/>
                <a:sym typeface="Consolas"/>
              </a:rPr>
              <a:t>MX records </a:t>
            </a:r>
            <a:r>
              <a:rPr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rPr>
              <a:t>point to the SMTP servers for the domain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99941" y="811335"/>
            <a:ext cx="1809366" cy="1788163"/>
          </a:xfrm>
          <a:prstGeom prst="rect">
            <a:avLst/>
          </a:prstGeom>
          <a:ln w="12700">
            <a:miter lim="400000"/>
          </a:ln>
        </p:spPr>
      </p:pic>
      <p:sp>
        <p:nvSpPr>
          <p:cNvPr id="363" name="In the last step, Alice’s MUA uses another protocol (e.g. IMAP, POP3) to fetch mails from the mailbox."/>
          <p:cNvSpPr txBox="1"/>
          <p:nvPr/>
        </p:nvSpPr>
        <p:spPr>
          <a:xfrm>
            <a:off x="3277100" y="4208992"/>
            <a:ext cx="5998520" cy="22223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500"/>
            </a:lvl1pPr>
          </a:lstStyle>
          <a:p>
            <a:pPr/>
            <a:r>
              <a:t>In the last step, Alice’s MUA uses another protocol (e.g. IMAP, POP3) to fetch mails from the mailbox.</a:t>
            </a:r>
          </a:p>
        </p:txBody>
      </p:sp>
      <p:pic>
        <p:nvPicPr>
          <p:cNvPr id="364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16622" y="2846903"/>
            <a:ext cx="1669573" cy="1669574"/>
          </a:xfrm>
          <a:prstGeom prst="rect">
            <a:avLst/>
          </a:prstGeom>
          <a:ln w="12700">
            <a:miter lim="400000"/>
          </a:ln>
        </p:spPr>
      </p:pic>
      <p:pic>
        <p:nvPicPr>
          <p:cNvPr id="365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495493" y="811335"/>
            <a:ext cx="1809367" cy="1809367"/>
          </a:xfrm>
          <a:prstGeom prst="rect">
            <a:avLst/>
          </a:prstGeom>
          <a:ln w="12700">
            <a:miter lim="400000"/>
          </a:ln>
        </p:spPr>
      </p:pic>
      <p:pic>
        <p:nvPicPr>
          <p:cNvPr id="366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466526" y="2798210"/>
            <a:ext cx="1788163" cy="1788163"/>
          </a:xfrm>
          <a:prstGeom prst="rect">
            <a:avLst/>
          </a:prstGeom>
          <a:ln w="12700">
            <a:miter lim="400000"/>
          </a:ln>
        </p:spPr>
      </p:pic>
      <p:pic>
        <p:nvPicPr>
          <p:cNvPr id="367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299110" y="7079170"/>
            <a:ext cx="1904597" cy="1809367"/>
          </a:xfrm>
          <a:prstGeom prst="rect">
            <a:avLst/>
          </a:prstGeom>
          <a:ln w="12700">
            <a:miter lim="400000"/>
          </a:ln>
        </p:spPr>
      </p:pic>
      <p:pic>
        <p:nvPicPr>
          <p:cNvPr id="368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9145001" y="7958027"/>
            <a:ext cx="2431211" cy="1075376"/>
          </a:xfrm>
          <a:prstGeom prst="rect">
            <a:avLst/>
          </a:prstGeom>
          <a:ln w="12700">
            <a:miter lim="400000"/>
          </a:ln>
        </p:spPr>
      </p:pic>
      <p:pic>
        <p:nvPicPr>
          <p:cNvPr id="369" name="Image" descr="Image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9704672" y="6659124"/>
            <a:ext cx="1311868" cy="1311868"/>
          </a:xfrm>
          <a:prstGeom prst="rect">
            <a:avLst/>
          </a:prstGeom>
          <a:ln w="12700">
            <a:miter lim="400000"/>
          </a:ln>
        </p:spPr>
      </p:pic>
      <p:sp>
        <p:nvSpPr>
          <p:cNvPr id="370" name="Line"/>
          <p:cNvSpPr/>
          <p:nvPr/>
        </p:nvSpPr>
        <p:spPr>
          <a:xfrm flipH="1">
            <a:off x="2086648" y="4753095"/>
            <a:ext cx="1" cy="2089457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600"/>
            </a:pPr>
          </a:p>
        </p:txBody>
      </p:sp>
      <p:sp>
        <p:nvSpPr>
          <p:cNvPr id="371" name="Line"/>
          <p:cNvSpPr/>
          <p:nvPr/>
        </p:nvSpPr>
        <p:spPr>
          <a:xfrm flipV="1">
            <a:off x="10360607" y="4763882"/>
            <a:ext cx="1" cy="2089457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600"/>
            </a:pPr>
          </a:p>
        </p:txBody>
      </p:sp>
      <p:sp>
        <p:nvSpPr>
          <p:cNvPr id="372" name="Line"/>
          <p:cNvSpPr/>
          <p:nvPr/>
        </p:nvSpPr>
        <p:spPr>
          <a:xfrm>
            <a:off x="3758174" y="8614363"/>
            <a:ext cx="4850321" cy="1"/>
          </a:xfrm>
          <a:prstGeom prst="line">
            <a:avLst/>
          </a:prstGeom>
          <a:ln w="25400" cap="rnd">
            <a:solidFill>
              <a:srgbClr val="000000"/>
            </a:solidFill>
            <a:custDash>
              <a:ds d="100000" sp="200000"/>
            </a:custDash>
            <a:tailEnd type="triangle"/>
          </a:ln>
        </p:spPr>
        <p:txBody>
          <a:bodyPr lIns="50800" tIns="50800" rIns="50800" bIns="50800" anchor="ctr"/>
          <a:lstStyle/>
          <a:p>
            <a:pPr>
              <a:defRPr sz="3600"/>
            </a:pPr>
          </a:p>
        </p:txBody>
      </p:sp>
      <p:sp>
        <p:nvSpPr>
          <p:cNvPr id="373" name="SMTP…"/>
          <p:cNvSpPr txBox="1"/>
          <p:nvPr/>
        </p:nvSpPr>
        <p:spPr>
          <a:xfrm>
            <a:off x="702782" y="5220070"/>
            <a:ext cx="1286448" cy="11555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500"/>
            </a:pPr>
            <a:r>
              <a:t>SMTP</a:t>
            </a:r>
          </a:p>
          <a:p>
            <a:pPr>
              <a:defRPr sz="3500"/>
            </a:pPr>
            <a:r>
              <a:t>587</a:t>
            </a:r>
          </a:p>
        </p:txBody>
      </p:sp>
      <p:sp>
        <p:nvSpPr>
          <p:cNvPr id="374" name="SMTP…"/>
          <p:cNvSpPr txBox="1"/>
          <p:nvPr/>
        </p:nvSpPr>
        <p:spPr>
          <a:xfrm>
            <a:off x="5531130" y="8036610"/>
            <a:ext cx="1286448" cy="11555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500"/>
            </a:pPr>
            <a:r>
              <a:t>SMTP</a:t>
            </a:r>
          </a:p>
          <a:p>
            <a:pPr>
              <a:defRPr sz="3500"/>
            </a:pPr>
            <a:r>
              <a:t>25</a:t>
            </a:r>
          </a:p>
        </p:txBody>
      </p:sp>
      <p:sp>
        <p:nvSpPr>
          <p:cNvPr id="375" name="IMAP/POP3"/>
          <p:cNvSpPr txBox="1"/>
          <p:nvPr/>
        </p:nvSpPr>
        <p:spPr>
          <a:xfrm>
            <a:off x="10405112" y="5657383"/>
            <a:ext cx="2422589" cy="622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500"/>
            </a:lvl1pPr>
          </a:lstStyle>
          <a:p>
            <a:pPr/>
            <a:r>
              <a:t>IMAP/POP3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The Specs"/>
          <p:cNvSpPr txBox="1"/>
          <p:nvPr/>
        </p:nvSpPr>
        <p:spPr>
          <a:xfrm>
            <a:off x="5214962" y="8474683"/>
            <a:ext cx="2574876" cy="7338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The Specs</a:t>
            </a:r>
          </a:p>
        </p:txBody>
      </p:sp>
      <p:pic>
        <p:nvPicPr>
          <p:cNvPr id="37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54550" y="2260600"/>
            <a:ext cx="3695700" cy="52324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https://tools.ietf.org/html/rfc5321"/>
          <p:cNvSpPr txBox="1"/>
          <p:nvPr/>
        </p:nvSpPr>
        <p:spPr>
          <a:xfrm>
            <a:off x="286707" y="890515"/>
            <a:ext cx="7730186" cy="7338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u="sng">
                <a:hlinkClick r:id="rId2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2" invalidUrl="" action="" tgtFrame="" tooltip="" history="1" highlightClick="0" endSnd="0"/>
              </a:rPr>
              <a:t>https://tools.ietf.org/html/rfc5321</a:t>
            </a:r>
          </a:p>
        </p:txBody>
      </p:sp>
      <p:pic>
        <p:nvPicPr>
          <p:cNvPr id="381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7346" y="1905286"/>
            <a:ext cx="5514434" cy="7375413"/>
          </a:xfrm>
          <a:prstGeom prst="rect">
            <a:avLst/>
          </a:prstGeom>
          <a:ln w="12700">
            <a:miter lim="400000"/>
          </a:ln>
        </p:spPr>
      </p:pic>
      <p:pic>
        <p:nvPicPr>
          <p:cNvPr id="382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842473" y="1889254"/>
            <a:ext cx="5291056" cy="740747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https://tools.ietf.org/html/rfc5321"/>
          <p:cNvSpPr txBox="1"/>
          <p:nvPr/>
        </p:nvSpPr>
        <p:spPr>
          <a:xfrm>
            <a:off x="286707" y="890515"/>
            <a:ext cx="7730186" cy="7338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u="sng">
                <a:hlinkClick r:id="rId2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2" invalidUrl="" action="" tgtFrame="" tooltip="" history="1" highlightClick="0" endSnd="0"/>
              </a:rPr>
              <a:t>https://tools.ietf.org/html/rfc5321</a:t>
            </a:r>
          </a:p>
        </p:txBody>
      </p:sp>
      <p:pic>
        <p:nvPicPr>
          <p:cNvPr id="385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383055" y="1763330"/>
            <a:ext cx="7765789" cy="778163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99941" y="2763518"/>
            <a:ext cx="1809366" cy="1788163"/>
          </a:xfrm>
          <a:prstGeom prst="rect">
            <a:avLst/>
          </a:prstGeom>
          <a:ln w="12700">
            <a:miter lim="400000"/>
          </a:ln>
        </p:spPr>
      </p:pic>
      <p:sp>
        <p:nvSpPr>
          <p:cNvPr id="388" name="Let’s be human Exchange Servers (and play the role of Bob’s MTA).…"/>
          <p:cNvSpPr txBox="1"/>
          <p:nvPr/>
        </p:nvSpPr>
        <p:spPr>
          <a:xfrm>
            <a:off x="3155194" y="2006696"/>
            <a:ext cx="6694412" cy="33018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500"/>
            </a:pPr>
            <a:r>
              <a:t>Let’s be human Exchange Servers (and play the role of Bob’s MTA).</a:t>
            </a:r>
          </a:p>
          <a:p>
            <a:pPr>
              <a:defRPr sz="3500"/>
            </a:pPr>
          </a:p>
          <a:p>
            <a:pPr>
              <a:defRPr sz="3500"/>
            </a:pPr>
            <a:r>
              <a:t>But instead of forwarding the mail to gmail, let’s forward the mail via the </a:t>
            </a:r>
            <a:r>
              <a:rPr b="1">
                <a:latin typeface="+mn-lt"/>
                <a:ea typeface="+mn-ea"/>
                <a:cs typeface="+mn-cs"/>
                <a:sym typeface="Helvetica Neue"/>
              </a:rPr>
              <a:t>HEIG-VD’s SMTP</a:t>
            </a:r>
            <a:r>
              <a:t> server.</a:t>
            </a:r>
          </a:p>
        </p:txBody>
      </p:sp>
      <p:pic>
        <p:nvPicPr>
          <p:cNvPr id="389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876800" y="5767339"/>
            <a:ext cx="3251200" cy="3251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9863" y="462419"/>
            <a:ext cx="6227182" cy="8828762"/>
          </a:xfrm>
          <a:prstGeom prst="rect">
            <a:avLst/>
          </a:prstGeom>
          <a:ln w="12700">
            <a:miter lim="400000"/>
          </a:ln>
        </p:spPr>
      </p:pic>
      <p:pic>
        <p:nvPicPr>
          <p:cNvPr id="258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461393" y="3159375"/>
            <a:ext cx="6455484" cy="381513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push dir="l"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dig -t MX heig-vd.ch"/>
          <p:cNvSpPr txBox="1"/>
          <p:nvPr/>
        </p:nvSpPr>
        <p:spPr>
          <a:xfrm>
            <a:off x="427736" y="2124438"/>
            <a:ext cx="12149328" cy="800336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77800" tIns="177800" rIns="177800" bIns="177800" anchor="ctr">
            <a:spAutoFit/>
          </a:bodyPr>
          <a:lstStyle>
            <a:lvl1pPr algn="l">
              <a:defRPr sz="3500">
                <a:solidFill>
                  <a:schemeClr val="accent3">
                    <a:satOff val="18648"/>
                    <a:lumOff val="5971"/>
                  </a:schemeClr>
                </a:solidFill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pPr/>
            <a:r>
              <a:t>dig -t MX heig-vd.ch</a:t>
            </a:r>
          </a:p>
        </p:txBody>
      </p:sp>
      <p:sp>
        <p:nvSpPr>
          <p:cNvPr id="392" name="heig-vd.ch. 600 IN MX 10 mail01.heig-vd.ch."/>
          <p:cNvSpPr txBox="1"/>
          <p:nvPr/>
        </p:nvSpPr>
        <p:spPr>
          <a:xfrm>
            <a:off x="427736" y="2928771"/>
            <a:ext cx="12149328" cy="800337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77800" tIns="177800" rIns="177800" bIns="177800" anchor="ctr">
            <a:spAutoFit/>
          </a:bodyPr>
          <a:lstStyle>
            <a:lvl1pPr algn="l">
              <a:defRPr sz="3500">
                <a:solidFill>
                  <a:schemeClr val="accent3">
                    <a:satOff val="18648"/>
                    <a:lumOff val="5971"/>
                  </a:schemeClr>
                </a:solidFill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pPr/>
            <a:r>
              <a:t>heig-vd.ch.	600 IN	MX 10 mail01.heig-vd.ch.</a:t>
            </a:r>
          </a:p>
        </p:txBody>
      </p:sp>
      <p:sp>
        <p:nvSpPr>
          <p:cNvPr id="393" name="telnet mailcl0.heig-vd.ch 25"/>
          <p:cNvSpPr txBox="1"/>
          <p:nvPr/>
        </p:nvSpPr>
        <p:spPr>
          <a:xfrm>
            <a:off x="936910" y="4262572"/>
            <a:ext cx="8448275" cy="80033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77800" tIns="177800" rIns="177800" bIns="177800" anchor="ctr">
            <a:spAutoFit/>
          </a:bodyPr>
          <a:lstStyle>
            <a:lvl1pPr algn="l">
              <a:defRPr strike="sngStrike" sz="3500"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pPr/>
            <a:r>
              <a:t>telnet mailcl0.heig-vd.ch 25</a:t>
            </a:r>
          </a:p>
        </p:txBody>
      </p:sp>
      <p:sp>
        <p:nvSpPr>
          <p:cNvPr id="394" name="EHLO mycompany.com"/>
          <p:cNvSpPr txBox="1"/>
          <p:nvPr/>
        </p:nvSpPr>
        <p:spPr>
          <a:xfrm>
            <a:off x="427736" y="7371547"/>
            <a:ext cx="12149328" cy="1321037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77800" tIns="177800" rIns="177800" bIns="177800" anchor="ctr">
            <a:spAutoFit/>
          </a:bodyPr>
          <a:lstStyle>
            <a:lvl1pPr algn="l">
              <a:defRPr sz="3500">
                <a:solidFill>
                  <a:schemeClr val="accent3">
                    <a:satOff val="18648"/>
                    <a:lumOff val="5971"/>
                  </a:schemeClr>
                </a:solidFill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pPr/>
            <a:r>
              <a:t>EHLO mycompany.com</a:t>
            </a:r>
          </a:p>
        </p:txBody>
      </p:sp>
      <p:sp>
        <p:nvSpPr>
          <p:cNvPr id="395" name="openssl s_client -starttls smtp -crlf -connect mail01.heig-vd.ch:25"/>
          <p:cNvSpPr txBox="1"/>
          <p:nvPr/>
        </p:nvSpPr>
        <p:spPr>
          <a:xfrm>
            <a:off x="392799" y="5059272"/>
            <a:ext cx="12149327" cy="1321037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77800" tIns="177800" rIns="177800" bIns="177800" anchor="ctr">
            <a:spAutoFit/>
          </a:bodyPr>
          <a:lstStyle/>
          <a:p>
            <a:pPr algn="l">
              <a:defRPr sz="3500">
                <a:solidFill>
                  <a:schemeClr val="accent3">
                    <a:satOff val="18648"/>
                    <a:lumOff val="5971"/>
                  </a:schemeClr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openssl s_client -starttls smtp -crlf -connect </a:t>
            </a:r>
            <a:r>
              <a:rPr u="sng">
                <a:hlinkClick r:id="rId2" invalidUrl="" action="" tgtFrame="" tooltip="" history="1" highlightClick="0" endSnd="0"/>
              </a:rPr>
              <a:t>mail01.heig-vd.ch:25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$ telnet mailcl10.heig-vd.ch 25…"/>
          <p:cNvSpPr txBox="1"/>
          <p:nvPr/>
        </p:nvSpPr>
        <p:spPr>
          <a:xfrm>
            <a:off x="427736" y="343506"/>
            <a:ext cx="12149328" cy="9255163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77800" tIns="177800" rIns="177800" bIns="177800" anchor="ctr">
            <a:spAutoFit/>
          </a:bodyPr>
          <a:lstStyle/>
          <a:p>
            <a:pPr algn="l">
              <a:defRPr sz="1900">
                <a:solidFill>
                  <a:schemeClr val="accent3">
                    <a:satOff val="18648"/>
                    <a:lumOff val="5971"/>
                  </a:schemeClr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$ telnet mailcl10.heig-vd.ch 25</a:t>
            </a:r>
          </a:p>
          <a:p>
            <a:pPr algn="l">
              <a:defRPr sz="1900">
                <a:solidFill>
                  <a:schemeClr val="accent3">
                    <a:satOff val="18648"/>
                    <a:lumOff val="5971"/>
                  </a:schemeClr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mailcl10.heig-vd.ch: nodename nor servname provided, or not known</a:t>
            </a:r>
          </a:p>
          <a:p>
            <a:pPr algn="l">
              <a:defRPr sz="1900">
                <a:solidFill>
                  <a:schemeClr val="accent3">
                    <a:satOff val="18648"/>
                    <a:lumOff val="5971"/>
                  </a:schemeClr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$ telnet mailcl0.heig-vd.ch 25</a:t>
            </a:r>
          </a:p>
          <a:p>
            <a:pPr algn="l">
              <a:defRPr sz="1900">
                <a:solidFill>
                  <a:schemeClr val="accent3">
                    <a:satOff val="18648"/>
                    <a:lumOff val="5971"/>
                  </a:schemeClr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Trying 193.134.216.181...</a:t>
            </a:r>
          </a:p>
          <a:p>
            <a:pPr algn="l">
              <a:defRPr sz="1900">
                <a:solidFill>
                  <a:schemeClr val="accent1">
                    <a:satOff val="-3355"/>
                    <a:lumOff val="26614"/>
                  </a:schemeClr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Connected to mailcl0.heig-vd.ch.</a:t>
            </a:r>
          </a:p>
          <a:p>
            <a:pPr algn="l">
              <a:defRPr sz="1900">
                <a:solidFill>
                  <a:schemeClr val="accent1">
                    <a:satOff val="-3355"/>
                    <a:lumOff val="26614"/>
                  </a:schemeClr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Escape character is '^]'.</a:t>
            </a:r>
          </a:p>
          <a:p>
            <a:pPr algn="l">
              <a:defRPr sz="1900">
                <a:solidFill>
                  <a:schemeClr val="accent1">
                    <a:satOff val="-3355"/>
                    <a:lumOff val="26614"/>
                  </a:schemeClr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220 heig-vd.ch ESMTP MailCleaner (Enterprise Edition 2016.01) Tue, 05 Apr 2016 14:18:24 +0200</a:t>
            </a:r>
          </a:p>
          <a:p>
            <a:pPr algn="l">
              <a:defRPr sz="1900">
                <a:solidFill>
                  <a:schemeClr val="accent3">
                    <a:satOff val="18648"/>
                    <a:lumOff val="5971"/>
                  </a:schemeClr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EHLO mycompany.com</a:t>
            </a:r>
          </a:p>
          <a:p>
            <a:pPr algn="l">
              <a:defRPr sz="1900">
                <a:solidFill>
                  <a:schemeClr val="accent1">
                    <a:satOff val="-3355"/>
                    <a:lumOff val="26614"/>
                  </a:schemeClr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250-heig-vd.ch Hello mbp-de-admin.einet.ad.eivd.ch [10.192.116.92]</a:t>
            </a:r>
          </a:p>
          <a:p>
            <a:pPr algn="l">
              <a:defRPr sz="1900">
                <a:solidFill>
                  <a:schemeClr val="accent1">
                    <a:satOff val="-3355"/>
                    <a:lumOff val="26614"/>
                  </a:schemeClr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250-SIZE 20480000</a:t>
            </a:r>
          </a:p>
          <a:p>
            <a:pPr algn="l">
              <a:defRPr sz="1900">
                <a:solidFill>
                  <a:schemeClr val="accent1">
                    <a:satOff val="-3355"/>
                    <a:lumOff val="26614"/>
                  </a:schemeClr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250-8BITMIME</a:t>
            </a:r>
          </a:p>
          <a:p>
            <a:pPr algn="l">
              <a:defRPr sz="1900">
                <a:solidFill>
                  <a:schemeClr val="accent1">
                    <a:satOff val="-3355"/>
                    <a:lumOff val="26614"/>
                  </a:schemeClr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250-PIPELINING</a:t>
            </a:r>
          </a:p>
          <a:p>
            <a:pPr algn="l">
              <a:defRPr sz="1900">
                <a:solidFill>
                  <a:schemeClr val="accent1">
                    <a:satOff val="-3355"/>
                    <a:lumOff val="26614"/>
                  </a:schemeClr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250-AUTH PLAIN LOGIN</a:t>
            </a:r>
          </a:p>
          <a:p>
            <a:pPr algn="l">
              <a:defRPr sz="1900">
                <a:solidFill>
                  <a:schemeClr val="accent1">
                    <a:satOff val="-3355"/>
                    <a:lumOff val="26614"/>
                  </a:schemeClr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250-STARTTLS</a:t>
            </a:r>
          </a:p>
          <a:p>
            <a:pPr algn="l">
              <a:defRPr sz="1900">
                <a:solidFill>
                  <a:schemeClr val="accent1">
                    <a:satOff val="-3355"/>
                    <a:lumOff val="26614"/>
                  </a:schemeClr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250 HELP</a:t>
            </a:r>
          </a:p>
          <a:p>
            <a:pPr algn="l">
              <a:defRPr sz="1900">
                <a:solidFill>
                  <a:schemeClr val="accent3">
                    <a:satOff val="18648"/>
                    <a:lumOff val="5971"/>
                  </a:schemeClr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MAIL FROM:&lt;</a:t>
            </a:r>
            <a:r>
              <a:rPr u="sng">
                <a:hlinkClick r:id="rId2" invalidUrl="" action="" tgtFrame="" tooltip="" history="1" highlightClick="0" endSnd="0"/>
              </a:rPr>
              <a:t>bob@bob.com</a:t>
            </a:r>
            <a:r>
              <a:t>&gt;</a:t>
            </a:r>
          </a:p>
          <a:p>
            <a:pPr algn="l">
              <a:defRPr sz="1900">
                <a:solidFill>
                  <a:schemeClr val="accent1">
                    <a:satOff val="-3355"/>
                    <a:lumOff val="26614"/>
                  </a:schemeClr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250 OK</a:t>
            </a:r>
          </a:p>
          <a:p>
            <a:pPr algn="l">
              <a:defRPr sz="1900">
                <a:solidFill>
                  <a:schemeClr val="accent3">
                    <a:satOff val="18648"/>
                    <a:lumOff val="5971"/>
                  </a:schemeClr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RCPT TO:&lt;</a:t>
            </a:r>
            <a:r>
              <a:rPr u="sng">
                <a:hlinkClick r:id="rId3" invalidUrl="" action="" tgtFrame="" tooltip="" history="1" highlightClick="0" endSnd="0"/>
              </a:rPr>
              <a:t>olivier.liechti@wasabi-tech.com</a:t>
            </a:r>
            <a:r>
              <a:t>&gt;</a:t>
            </a:r>
          </a:p>
          <a:p>
            <a:pPr algn="l">
              <a:defRPr sz="1900">
                <a:solidFill>
                  <a:schemeClr val="accent1">
                    <a:satOff val="-3355"/>
                    <a:lumOff val="26614"/>
                  </a:schemeClr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250 Accepted</a:t>
            </a:r>
          </a:p>
          <a:p>
            <a:pPr algn="l">
              <a:defRPr sz="1900">
                <a:solidFill>
                  <a:schemeClr val="accent3">
                    <a:satOff val="18648"/>
                    <a:lumOff val="5971"/>
                  </a:schemeClr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DATA</a:t>
            </a:r>
          </a:p>
          <a:p>
            <a:pPr algn="l">
              <a:defRPr sz="1900">
                <a:solidFill>
                  <a:schemeClr val="accent1">
                    <a:satOff val="-3355"/>
                    <a:lumOff val="26614"/>
                  </a:schemeClr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354 Enter message, ending with "." on a line by itself</a:t>
            </a:r>
          </a:p>
          <a:p>
            <a:pPr algn="l">
              <a:defRPr sz="1900">
                <a:solidFill>
                  <a:schemeClr val="accent3">
                    <a:satOff val="18648"/>
                    <a:lumOff val="5971"/>
                  </a:schemeClr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From: bob@areyousure.com</a:t>
            </a:r>
          </a:p>
          <a:p>
            <a:pPr algn="l">
              <a:defRPr sz="1900">
                <a:solidFill>
                  <a:schemeClr val="accent3">
                    <a:satOff val="18648"/>
                    <a:lumOff val="5971"/>
                  </a:schemeClr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To: olivier.liechti@wasabi-tech.com</a:t>
            </a:r>
          </a:p>
          <a:p>
            <a:pPr algn="l">
              <a:defRPr sz="1900">
                <a:solidFill>
                  <a:schemeClr val="accent3">
                    <a:satOff val="18648"/>
                    <a:lumOff val="5971"/>
                  </a:schemeClr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Subject: demo</a:t>
            </a:r>
          </a:p>
          <a:p>
            <a:pPr algn="l">
              <a:defRPr sz="1900">
                <a:solidFill>
                  <a:schemeClr val="accent3">
                    <a:satOff val="18648"/>
                    <a:lumOff val="5971"/>
                  </a:schemeClr>
                </a:solidFill>
                <a:latin typeface="Consolas"/>
                <a:ea typeface="Consolas"/>
                <a:cs typeface="Consolas"/>
                <a:sym typeface="Consolas"/>
              </a:defRPr>
            </a:pPr>
          </a:p>
          <a:p>
            <a:pPr algn="l">
              <a:defRPr sz="1900">
                <a:solidFill>
                  <a:schemeClr val="accent3">
                    <a:satOff val="18648"/>
                    <a:lumOff val="5971"/>
                  </a:schemeClr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Ok. Cool. Bye.</a:t>
            </a:r>
          </a:p>
          <a:p>
            <a:pPr algn="l">
              <a:defRPr sz="1900">
                <a:solidFill>
                  <a:schemeClr val="accent3">
                    <a:satOff val="18648"/>
                    <a:lumOff val="5971"/>
                  </a:schemeClr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.</a:t>
            </a:r>
          </a:p>
          <a:p>
            <a:pPr algn="l">
              <a:defRPr sz="1900">
                <a:solidFill>
                  <a:schemeClr val="accent1">
                    <a:satOff val="-3355"/>
                    <a:lumOff val="26614"/>
                  </a:schemeClr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250 OK id=1anPx9-0003KC-BC</a:t>
            </a:r>
          </a:p>
          <a:p>
            <a:pPr algn="l">
              <a:defRPr sz="1900">
                <a:solidFill>
                  <a:schemeClr val="accent3">
                    <a:satOff val="18648"/>
                    <a:lumOff val="5971"/>
                  </a:schemeClr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quit</a:t>
            </a:r>
          </a:p>
          <a:p>
            <a:pPr algn="l">
              <a:defRPr sz="1900">
                <a:solidFill>
                  <a:schemeClr val="accent1">
                    <a:satOff val="-3355"/>
                    <a:lumOff val="26614"/>
                  </a:schemeClr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221 heig-vd.ch closing connection</a:t>
            </a:r>
          </a:p>
          <a:p>
            <a:pPr algn="l">
              <a:defRPr sz="1900">
                <a:solidFill>
                  <a:schemeClr val="accent1">
                    <a:satOff val="-3355"/>
                    <a:lumOff val="26614"/>
                  </a:schemeClr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Connection closed by foreign host.</a:t>
            </a:r>
          </a:p>
        </p:txBody>
      </p:sp>
      <p:sp>
        <p:nvSpPr>
          <p:cNvPr id="398" name="SMTP command…"/>
          <p:cNvSpPr txBox="1"/>
          <p:nvPr/>
        </p:nvSpPr>
        <p:spPr>
          <a:xfrm>
            <a:off x="7236037" y="3862186"/>
            <a:ext cx="4000653" cy="20292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chemeClr val="accent5"/>
                </a:solidFill>
              </a:defRPr>
            </a:pPr>
            <a:r>
              <a:t>SMTP command</a:t>
            </a:r>
          </a:p>
          <a:p>
            <a:pPr>
              <a:defRPr>
                <a:solidFill>
                  <a:schemeClr val="accent5"/>
                </a:solidFill>
              </a:defRPr>
            </a:pPr>
            <a:r>
              <a:t>!=</a:t>
            </a:r>
          </a:p>
          <a:p>
            <a:pPr>
              <a:defRPr>
                <a:solidFill>
                  <a:schemeClr val="accent5"/>
                </a:solidFill>
              </a:defRPr>
            </a:pPr>
            <a:r>
              <a:t>Message header</a:t>
            </a:r>
          </a:p>
        </p:txBody>
      </p:sp>
      <p:sp>
        <p:nvSpPr>
          <p:cNvPr id="399" name="Line"/>
          <p:cNvSpPr/>
          <p:nvPr/>
        </p:nvSpPr>
        <p:spPr>
          <a:xfrm flipH="1">
            <a:off x="3763048" y="4419478"/>
            <a:ext cx="3306186" cy="647438"/>
          </a:xfrm>
          <a:prstGeom prst="line">
            <a:avLst/>
          </a:prstGeom>
          <a:ln w="254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600"/>
            </a:pPr>
          </a:p>
        </p:txBody>
      </p:sp>
      <p:sp>
        <p:nvSpPr>
          <p:cNvPr id="400" name="Line"/>
          <p:cNvSpPr/>
          <p:nvPr/>
        </p:nvSpPr>
        <p:spPr>
          <a:xfrm flipH="1">
            <a:off x="4604326" y="5702659"/>
            <a:ext cx="2507097" cy="1092226"/>
          </a:xfrm>
          <a:prstGeom prst="line">
            <a:avLst/>
          </a:prstGeom>
          <a:ln w="254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600"/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SMTP Servers for experiments"/>
          <p:cNvSpPr txBox="1"/>
          <p:nvPr/>
        </p:nvSpPr>
        <p:spPr>
          <a:xfrm>
            <a:off x="2950946" y="8474683"/>
            <a:ext cx="7102908" cy="7338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SMTP Servers for experiments</a:t>
            </a:r>
          </a:p>
        </p:txBody>
      </p:sp>
      <p:pic>
        <p:nvPicPr>
          <p:cNvPr id="40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85110" y="1891375"/>
            <a:ext cx="9234580" cy="615638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35397" y="2400299"/>
            <a:ext cx="10534006" cy="465773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48970" y="625754"/>
            <a:ext cx="3810001" cy="2946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08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86136" y="4148590"/>
            <a:ext cx="9830450" cy="4763432"/>
          </a:xfrm>
          <a:prstGeom prst="rect">
            <a:avLst/>
          </a:prstGeom>
          <a:ln w="12700">
            <a:miter lim="400000"/>
          </a:ln>
        </p:spPr>
      </p:pic>
      <p:sp>
        <p:nvSpPr>
          <p:cNvPr id="409" name="Line"/>
          <p:cNvSpPr/>
          <p:nvPr/>
        </p:nvSpPr>
        <p:spPr>
          <a:xfrm flipH="1">
            <a:off x="9122550" y="3247842"/>
            <a:ext cx="840638" cy="169041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600"/>
            </a:pPr>
          </a:p>
        </p:txBody>
      </p:sp>
      <p:sp>
        <p:nvSpPr>
          <p:cNvPr id="410" name="With this default setup, you will not be able to login with your user id / password."/>
          <p:cNvSpPr txBox="1"/>
          <p:nvPr/>
        </p:nvSpPr>
        <p:spPr>
          <a:xfrm>
            <a:off x="4555994" y="1932391"/>
            <a:ext cx="8254070" cy="11054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300"/>
            </a:lvl1pPr>
          </a:lstStyle>
          <a:p>
            <a:pPr/>
            <a:r>
              <a:t>With this default setup, you will not be able to login with your user id / password.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87400" y="1416050"/>
            <a:ext cx="11430000" cy="6921500"/>
          </a:xfrm>
          <a:prstGeom prst="rect">
            <a:avLst/>
          </a:prstGeom>
          <a:ln w="12700">
            <a:miter lim="400000"/>
          </a:ln>
        </p:spPr>
      </p:pic>
      <p:sp>
        <p:nvSpPr>
          <p:cNvPr id="413" name="Mock Servers"/>
          <p:cNvSpPr txBox="1"/>
          <p:nvPr/>
        </p:nvSpPr>
        <p:spPr>
          <a:xfrm>
            <a:off x="4867452" y="8474683"/>
            <a:ext cx="3269896" cy="7338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Mock Servers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37575" y="4524785"/>
            <a:ext cx="9881902" cy="3943259"/>
          </a:xfrm>
          <a:prstGeom prst="rect">
            <a:avLst/>
          </a:prstGeom>
          <a:ln w="12700">
            <a:miter lim="400000"/>
          </a:ln>
        </p:spPr>
      </p:pic>
      <p:pic>
        <p:nvPicPr>
          <p:cNvPr id="416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41259" y="1927877"/>
            <a:ext cx="11722282" cy="1745627"/>
          </a:xfrm>
          <a:prstGeom prst="rect">
            <a:avLst/>
          </a:prstGeom>
          <a:ln w="12700">
            <a:miter lim="400000"/>
          </a:ln>
        </p:spPr>
      </p:pic>
      <p:sp>
        <p:nvSpPr>
          <p:cNvPr id="417" name="https://github.com/tweakers/MockMock"/>
          <p:cNvSpPr txBox="1"/>
          <p:nvPr/>
        </p:nvSpPr>
        <p:spPr>
          <a:xfrm>
            <a:off x="629400" y="479152"/>
            <a:ext cx="7384429" cy="5974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300"/>
            </a:lvl1pPr>
          </a:lstStyle>
          <a:p>
            <a:pPr/>
            <a:r>
              <a:t>https://github.com/tweakers/MockMock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52184" y="2073905"/>
            <a:ext cx="10500432" cy="629645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38642" y="2171274"/>
            <a:ext cx="11327516" cy="634068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Warning 1…"/>
          <p:cNvSpPr txBox="1"/>
          <p:nvPr/>
        </p:nvSpPr>
        <p:spPr>
          <a:xfrm>
            <a:off x="556295" y="1208882"/>
            <a:ext cx="8706167" cy="76071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b="1" sz="3500">
                <a:latin typeface="+mn-lt"/>
                <a:ea typeface="+mn-ea"/>
                <a:cs typeface="+mn-cs"/>
                <a:sym typeface="Helvetica Neue"/>
              </a:defRPr>
            </a:pPr>
            <a:r>
              <a:t>Warning 1</a:t>
            </a:r>
          </a:p>
          <a:p>
            <a:pPr algn="l">
              <a:defRPr sz="3500"/>
            </a:pPr>
          </a:p>
          <a:p>
            <a:pPr algn="l">
              <a:defRPr sz="3500"/>
            </a:pPr>
            <a:r>
              <a:t>The slides and the webcasts contain examples and demos with </a:t>
            </a:r>
            <a:r>
              <a:rPr b="1">
                <a:latin typeface="+mn-lt"/>
                <a:ea typeface="+mn-ea"/>
                <a:cs typeface="+mn-cs"/>
                <a:sym typeface="Helvetica Neue"/>
              </a:rPr>
              <a:t>real SMTP servers</a:t>
            </a:r>
            <a:r>
              <a:t>. </a:t>
            </a:r>
          </a:p>
          <a:p>
            <a:pPr algn="l">
              <a:defRPr sz="3500"/>
            </a:pPr>
          </a:p>
          <a:p>
            <a:pPr algn="l">
              <a:defRPr sz="3500"/>
            </a:pPr>
            <a:r>
              <a:t>The behaviour of these servers may change over time. It may also change depending on the network you are connected to (internal, ISP, other ISP).</a:t>
            </a:r>
          </a:p>
          <a:p>
            <a:pPr algn="l">
              <a:defRPr sz="3500"/>
            </a:pPr>
          </a:p>
          <a:p>
            <a:pPr algn="l">
              <a:defRPr sz="3500"/>
            </a:pPr>
            <a:r>
              <a:t>The main reason why a server might behave differently is the fight between mail administrators and </a:t>
            </a:r>
            <a:r>
              <a:rPr b="1">
                <a:latin typeface="+mn-lt"/>
                <a:ea typeface="+mn-ea"/>
                <a:cs typeface="+mn-cs"/>
                <a:sym typeface="Helvetica Neue"/>
              </a:rPr>
              <a:t>spammers</a:t>
            </a:r>
            <a:r>
              <a:t>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Warning 2…"/>
          <p:cNvSpPr txBox="1"/>
          <p:nvPr/>
        </p:nvSpPr>
        <p:spPr>
          <a:xfrm>
            <a:off x="531382" y="1223036"/>
            <a:ext cx="8706166" cy="59942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b="1" sz="3500">
                <a:latin typeface="+mn-lt"/>
                <a:ea typeface="+mn-ea"/>
                <a:cs typeface="+mn-cs"/>
                <a:sym typeface="Helvetica Neue"/>
              </a:defRPr>
            </a:pPr>
            <a:r>
              <a:t>Warning 2</a:t>
            </a:r>
          </a:p>
          <a:p>
            <a:pPr algn="l">
              <a:defRPr sz="3500"/>
            </a:pPr>
          </a:p>
          <a:p>
            <a:pPr algn="l">
              <a:defRPr sz="3500"/>
            </a:pPr>
            <a:r>
              <a:t>It is a good thing to experiment with real SMTP servers.</a:t>
            </a:r>
          </a:p>
          <a:p>
            <a:pPr algn="l">
              <a:defRPr sz="3500"/>
            </a:pPr>
          </a:p>
          <a:p>
            <a:pPr algn="l">
              <a:defRPr sz="3500"/>
            </a:pPr>
            <a:r>
              <a:t>But remember that they are real servers and act responsibly. </a:t>
            </a:r>
          </a:p>
          <a:p>
            <a:pPr algn="l">
              <a:defRPr sz="3500"/>
            </a:pPr>
          </a:p>
          <a:p>
            <a:pPr algn="l">
              <a:defRPr sz="3500"/>
            </a:pPr>
            <a:r>
              <a:t>Please avoid launching a </a:t>
            </a:r>
            <a:r>
              <a:rPr b="1">
                <a:latin typeface="+mn-lt"/>
                <a:ea typeface="+mn-ea"/>
                <a:cs typeface="+mn-cs"/>
                <a:sym typeface="Helvetica Neue"/>
              </a:rPr>
              <a:t>surprise denial of service attack</a:t>
            </a:r>
            <a:r>
              <a:t> with your accidental infinite loop.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02" y="1463039"/>
            <a:ext cx="13004801" cy="682752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4311" y="1855859"/>
            <a:ext cx="5577122" cy="6041882"/>
          </a:xfrm>
          <a:prstGeom prst="rect">
            <a:avLst/>
          </a:prstGeom>
          <a:ln w="12700">
            <a:miter lim="400000"/>
          </a:ln>
        </p:spPr>
      </p:pic>
      <p:sp>
        <p:nvSpPr>
          <p:cNvPr id="267" name="SMTP demo &amp; hints…"/>
          <p:cNvSpPr txBox="1"/>
          <p:nvPr/>
        </p:nvSpPr>
        <p:spPr>
          <a:xfrm>
            <a:off x="6265064" y="2549332"/>
            <a:ext cx="6060441" cy="22223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381000" indent="-381000" algn="l">
              <a:buSzPct val="100000"/>
              <a:buChar char="•"/>
              <a:defRPr sz="3500"/>
            </a:pPr>
            <a:r>
              <a:t>SMTP demo &amp; hints</a:t>
            </a:r>
          </a:p>
          <a:p>
            <a:pPr marL="381000" indent="-381000" algn="l">
              <a:buSzPct val="100000"/>
              <a:buChar char="•"/>
              <a:defRPr sz="3500"/>
            </a:pPr>
            <a:r>
              <a:t>SMTP protocol</a:t>
            </a:r>
          </a:p>
          <a:p>
            <a:pPr marL="381000" indent="-381000" algn="l">
              <a:buSzPct val="100000"/>
              <a:buChar char="•"/>
              <a:defRPr sz="3500"/>
            </a:pPr>
            <a:r>
              <a:t>Mock server</a:t>
            </a:r>
          </a:p>
          <a:p>
            <a:pPr marL="381000" indent="-381000" algn="l">
              <a:buSzPct val="100000"/>
              <a:buChar char="•"/>
              <a:defRPr sz="3500"/>
            </a:pPr>
            <a:r>
              <a:t>Implementation walk-through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9" name="Table"/>
          <p:cNvGraphicFramePr/>
          <p:nvPr/>
        </p:nvGraphicFramePr>
        <p:xfrm>
          <a:off x="729498" y="1859844"/>
          <a:ext cx="11571204" cy="7381451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{8F44A2F1-9E1F-4B54-A3A2-5F16C0AD49E2}</a:tableStyleId>
              </a:tblPr>
              <a:tblGrid>
                <a:gridCol w="9819986"/>
                <a:gridCol w="1725816"/>
              </a:tblGrid>
              <a:tr h="1226008">
                <a:tc>
                  <a:txBody>
                    <a:bodyPr/>
                    <a:lstStyle/>
                    <a:p>
                      <a:pPr algn="ctr" defTabSz="457200">
                        <a:defRPr sz="3000">
                          <a:sym typeface="Helvetica Neue Light"/>
                        </a:defRPr>
                      </a:pPr>
                      <a:r>
                        <a:t>Démo (</a:t>
                      </a:r>
                      <a:r>
                        <a:rPr b="1">
                          <a:solidFill>
                            <a:schemeClr val="accent5"/>
                          </a:solidFill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5 minutes MAX</a:t>
                      </a:r>
                      <a:r>
                        <a:t>)</a:t>
                      </a:r>
                    </a:p>
                  </a:txBody>
                  <a:tcPr marL="114300" marR="114300" marT="114300" marB="114300" anchor="ctr" anchorCtr="0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3000">
                          <a:sym typeface="Helvetica Neue Light"/>
                        </a:defRPr>
                      </a:pPr>
                    </a:p>
                  </a:txBody>
                  <a:tcPr marL="114300" marR="114300" marT="114300" marB="114300" anchor="ctr" anchorCtr="0" horzOverflow="overflow"/>
                </a:tc>
              </a:tr>
              <a:tr h="1226008"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sz="2300">
                          <a:sym typeface="Helvetica Neue Light"/>
                        </a:rPr>
                        <a:t>Le labo est terminé et la démo est faite dans les délais.</a:t>
                      </a:r>
                    </a:p>
                  </a:txBody>
                  <a:tcPr marL="114300" marR="114300" marT="114300" marB="114300" anchor="ctr" anchorCtr="0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3000">
                          <a:sym typeface="Helvetica Neue Light"/>
                        </a:defRPr>
                      </a:pPr>
                    </a:p>
                  </a:txBody>
                  <a:tcPr marL="114300" marR="114300" marT="114300" marB="114300" anchor="ctr" anchorCtr="0" horzOverflow="overflow"/>
                </a:tc>
              </a:tr>
              <a:tr h="1226008">
                <a:tc>
                  <a:txBody>
                    <a:bodyPr/>
                    <a:lstStyle/>
                    <a:p>
                      <a:pPr algn="ctr" defTabSz="457200">
                        <a:defRPr sz="2300">
                          <a:sym typeface="Helvetica Neue Light"/>
                        </a:defRPr>
                      </a:pPr>
                      <a:r>
                        <a:t>Le groupe arrive à démarrer un serveur mock dans un container Docker et à expliquer à quoi il sert. Le groupe a aussi configuré le service </a:t>
                      </a:r>
                      <a:r>
                        <a:rPr u="sng">
                          <a:hlinkClick r:id="rId2" invalidUrl="" action="" tgtFrame="" tooltip="" history="1" highlightClick="0" endSnd="0"/>
                        </a:rPr>
                        <a:t>mailtrap.io</a:t>
                      </a:r>
                    </a:p>
                  </a:txBody>
                  <a:tcPr marL="114300" marR="114300" marT="114300" marB="114300" anchor="ctr" anchorCtr="0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3000">
                          <a:sym typeface="Helvetica Neue Light"/>
                        </a:defRPr>
                      </a:pPr>
                    </a:p>
                  </a:txBody>
                  <a:tcPr marL="114300" marR="114300" marT="114300" marB="114300" anchor="ctr" anchorCtr="0" horzOverflow="overflow"/>
                </a:tc>
              </a:tr>
              <a:tr h="1226008">
                <a:tc>
                  <a:txBody>
                    <a:bodyPr/>
                    <a:lstStyle/>
                    <a:p>
                      <a:pPr algn="ctr" defTabSz="457200">
                        <a:defRPr sz="2300">
                          <a:sym typeface="Helvetica Neue Light"/>
                        </a:defRPr>
                      </a:pPr>
                      <a:r>
                        <a:t>Le groupe montre comment configurer la campagne de “pranks” et lance son programme dans un environnement de test (mock mock, mailtrap ou autre). Le groupe explique les résultats.</a:t>
                      </a:r>
                      <a:br/>
                      <a:r>
                        <a:rPr>
                          <a:solidFill>
                            <a:schemeClr val="accent5"/>
                          </a:solidFill>
                        </a:rPr>
                        <a:t>La démo ne marche pas: 0 pt!</a:t>
                      </a:r>
                    </a:p>
                  </a:txBody>
                  <a:tcPr marL="114300" marR="114300" marT="114300" marB="114300" anchor="ctr" anchorCtr="0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3000">
                          <a:sym typeface="Helvetica Neue Light"/>
                        </a:defRPr>
                      </a:pPr>
                    </a:p>
                  </a:txBody>
                  <a:tcPr marL="114300" marR="114300" marT="114300" marB="114300" anchor="ctr" anchorCtr="0" horzOverflow="overflow"/>
                </a:tc>
              </a:tr>
              <a:tr h="1226008"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sz="2300">
                          <a:sym typeface="Helvetica Neue Light"/>
                        </a:rPr>
                        <a:t>Le groupe montre son repo GitHub. En regardant les commits, on voit que tout le monde a participé et qu’il n’y a pas seulement un gros commit à la fin.</a:t>
                      </a:r>
                    </a:p>
                  </a:txBody>
                  <a:tcPr marL="114300" marR="114300" marT="114300" marB="114300" anchor="ctr" anchorCtr="0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3000">
                          <a:sym typeface="Helvetica Neue Light"/>
                        </a:defRPr>
                      </a:pPr>
                    </a:p>
                  </a:txBody>
                  <a:tcPr marL="114300" marR="114300" marT="114300" marB="114300" anchor="ctr" anchorCtr="0" horzOverflow="overflow"/>
                </a:tc>
              </a:tr>
              <a:tr h="1226008"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sz="2300">
                          <a:sym typeface="Helvetica Neue Light"/>
                        </a:rPr>
                        <a:t>Une documentation de qualité et conforme aux exigences est fournie dans le repo GitHub.</a:t>
                      </a:r>
                    </a:p>
                  </a:txBody>
                  <a:tcPr marL="114300" marR="114300" marT="114300" marB="114300" anchor="ctr" anchorCtr="0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3000">
                          <a:sym typeface="Helvetica Neue Light"/>
                        </a:defRPr>
                      </a:pPr>
                    </a:p>
                  </a:txBody>
                  <a:tcPr marL="114300" marR="114300" marT="114300" marB="114300" anchor="ctr" anchorCtr="0" horzOverflow="overflow"/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495493" y="3972117"/>
            <a:ext cx="1809367" cy="1809366"/>
          </a:xfrm>
          <a:prstGeom prst="rect">
            <a:avLst/>
          </a:prstGeom>
          <a:ln w="12700">
            <a:miter lim="400000"/>
          </a:ln>
        </p:spPr>
      </p:pic>
      <p:pic>
        <p:nvPicPr>
          <p:cNvPr id="272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99941" y="3982718"/>
            <a:ext cx="1809366" cy="1788163"/>
          </a:xfrm>
          <a:prstGeom prst="rect">
            <a:avLst/>
          </a:prstGeom>
          <a:ln w="12700">
            <a:miter lim="400000"/>
          </a:ln>
        </p:spPr>
      </p:pic>
      <p:sp>
        <p:nvSpPr>
          <p:cNvPr id="273" name="What happens when Bob wants to send an e-mail to Alice?"/>
          <p:cNvSpPr txBox="1"/>
          <p:nvPr/>
        </p:nvSpPr>
        <p:spPr>
          <a:xfrm>
            <a:off x="3155194" y="4292696"/>
            <a:ext cx="6694412" cy="11682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500"/>
            </a:pPr>
            <a:r>
              <a:t>What happens when Bob wants to </a:t>
            </a:r>
            <a:r>
              <a:rPr b="1">
                <a:latin typeface="+mn-lt"/>
                <a:ea typeface="+mn-ea"/>
                <a:cs typeface="+mn-cs"/>
                <a:sym typeface="Helvetica Neue"/>
              </a:rPr>
              <a:t>send an e-mail</a:t>
            </a:r>
            <a:r>
              <a:t> to Alice?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495493" y="3972117"/>
            <a:ext cx="1809367" cy="1809366"/>
          </a:xfrm>
          <a:prstGeom prst="rect">
            <a:avLst/>
          </a:prstGeom>
          <a:ln w="12700">
            <a:miter lim="400000"/>
          </a:ln>
        </p:spPr>
      </p:pic>
      <p:pic>
        <p:nvPicPr>
          <p:cNvPr id="276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99941" y="3982718"/>
            <a:ext cx="1809366" cy="1788163"/>
          </a:xfrm>
          <a:prstGeom prst="rect">
            <a:avLst/>
          </a:prstGeom>
          <a:ln w="12700">
            <a:miter lim="400000"/>
          </a:ln>
        </p:spPr>
      </p:pic>
      <p:sp>
        <p:nvSpPr>
          <p:cNvPr id="277" name="Bob uses Thunderbird to write his mail.…"/>
          <p:cNvSpPr txBox="1"/>
          <p:nvPr/>
        </p:nvSpPr>
        <p:spPr>
          <a:xfrm>
            <a:off x="3277100" y="2856442"/>
            <a:ext cx="5998520" cy="49274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500"/>
            </a:pPr>
            <a:r>
              <a:t>Bob uses </a:t>
            </a:r>
            <a:r>
              <a:rPr b="1">
                <a:latin typeface="+mn-lt"/>
                <a:ea typeface="+mn-ea"/>
                <a:cs typeface="+mn-cs"/>
                <a:sym typeface="Helvetica Neue"/>
              </a:rPr>
              <a:t>Thunderbird</a:t>
            </a:r>
            <a:r>
              <a:t> to write his mail.</a:t>
            </a:r>
          </a:p>
          <a:p>
            <a:pPr>
              <a:defRPr sz="3500"/>
            </a:pPr>
          </a:p>
          <a:p>
            <a:pPr>
              <a:defRPr sz="3500"/>
            </a:pPr>
            <a:r>
              <a:t>Alice uses </a:t>
            </a:r>
            <a:r>
              <a:rPr b="1">
                <a:latin typeface="+mn-lt"/>
                <a:ea typeface="+mn-ea"/>
                <a:cs typeface="+mn-cs"/>
                <a:sym typeface="Helvetica Neue"/>
              </a:rPr>
              <a:t>MS Outlook</a:t>
            </a:r>
            <a:r>
              <a:t> to check and read her mails.</a:t>
            </a:r>
          </a:p>
          <a:p>
            <a:pPr>
              <a:defRPr sz="3500"/>
            </a:pPr>
          </a:p>
          <a:p>
            <a:pPr>
              <a:defRPr sz="3500"/>
            </a:pPr>
            <a:r>
              <a:t>In the technical specs (RFCs), these programs are called</a:t>
            </a:r>
          </a:p>
          <a:p>
            <a:pPr>
              <a:defRPr b="1" sz="3500">
                <a:latin typeface="+mn-lt"/>
                <a:ea typeface="+mn-ea"/>
                <a:cs typeface="+mn-cs"/>
                <a:sym typeface="Helvetica Neue"/>
              </a:defRPr>
            </a:pPr>
            <a:r>
              <a:t>Mail User Agents (MUA)</a:t>
            </a:r>
          </a:p>
        </p:txBody>
      </p:sp>
      <p:pic>
        <p:nvPicPr>
          <p:cNvPr id="278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416622" y="6018287"/>
            <a:ext cx="1669573" cy="1669573"/>
          </a:xfrm>
          <a:prstGeom prst="rect">
            <a:avLst/>
          </a:prstGeom>
          <a:ln w="12700">
            <a:miter lim="400000"/>
          </a:ln>
        </p:spPr>
      </p:pic>
      <p:pic>
        <p:nvPicPr>
          <p:cNvPr id="279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466526" y="5958992"/>
            <a:ext cx="1788163" cy="178816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Neue Light"/>
        <a:ea typeface="Helvetica Neue Light"/>
        <a:cs typeface="Helvetica Neue Light"/>
      </a:majorFont>
      <a:minorFont>
        <a:latin typeface="Helvetica Neue"/>
        <a:ea typeface="Helvetica Neue"/>
        <a:cs typeface="Helvetica Neu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CBCBCB"/>
        </a:solidFill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Neue Light"/>
        <a:ea typeface="Helvetica Neue Light"/>
        <a:cs typeface="Helvetica Neue Light"/>
      </a:majorFont>
      <a:minorFont>
        <a:latin typeface="Helvetica Neue"/>
        <a:ea typeface="Helvetica Neue"/>
        <a:cs typeface="Helvetica Neu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CBCBCB"/>
        </a:solidFill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